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1" r:id="rId3"/>
    <p:sldId id="279" r:id="rId4"/>
    <p:sldId id="309" r:id="rId5"/>
    <p:sldId id="280" r:id="rId6"/>
    <p:sldId id="310" r:id="rId7"/>
    <p:sldId id="288" r:id="rId8"/>
    <p:sldId id="281" r:id="rId9"/>
    <p:sldId id="311" r:id="rId10"/>
    <p:sldId id="283" r:id="rId11"/>
    <p:sldId id="285" r:id="rId12"/>
    <p:sldId id="292" r:id="rId13"/>
    <p:sldId id="293" r:id="rId14"/>
    <p:sldId id="291" r:id="rId15"/>
    <p:sldId id="295" r:id="rId16"/>
    <p:sldId id="296" r:id="rId17"/>
    <p:sldId id="284" r:id="rId18"/>
    <p:sldId id="294" r:id="rId19"/>
    <p:sldId id="307" r:id="rId20"/>
    <p:sldId id="301" r:id="rId21"/>
    <p:sldId id="303" r:id="rId22"/>
    <p:sldId id="297" r:id="rId23"/>
    <p:sldId id="304" r:id="rId24"/>
    <p:sldId id="308" r:id="rId25"/>
    <p:sldId id="306" r:id="rId26"/>
    <p:sldId id="305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FFFFCC"/>
    <a:srgbClr val="004B8D"/>
    <a:srgbClr val="004B97"/>
    <a:srgbClr val="54BCEB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20" autoAdjust="0"/>
  </p:normalViewPr>
  <p:slideViewPr>
    <p:cSldViewPr snapToGrid="0" snapToObjects="1">
      <p:cViewPr varScale="1">
        <p:scale>
          <a:sx n="82" d="100"/>
          <a:sy n="82" d="100"/>
        </p:scale>
        <p:origin x="-137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-412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41B61C2-E9F2-4E20-B961-959A43B74D04}" type="datetime1">
              <a:rPr lang="en-US"/>
              <a:pPr>
                <a:defRPr/>
              </a:pPr>
              <a:t>9/28/2012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1B3AA6E-4FE1-4BA4-8C7D-4E1BCE875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59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6145452-5061-432C-8CCD-AFDBD6217036}" type="datetime1">
              <a:rPr lang="en-US"/>
              <a:pPr>
                <a:defRPr/>
              </a:pPr>
              <a:t>9/28/2012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6B0C8B9-FE9B-4E1E-9482-61BA89AAD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10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6C453ED2-E720-4E9D-A842-32E5AD0C97C7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  <a:defRPr/>
            </a:pPr>
            <a:endParaRPr lang="en-US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F8C870D9-28FD-4B84-992D-84E51B3E5363}" type="slidenum">
              <a:rPr lang="en-US" smtClean="0"/>
              <a:pPr eaLnBrk="1" hangingPunct="1"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CA82D6FC-AC74-4291-8A95-F273636BD8A0}" type="slidenum">
              <a:rPr lang="en-US" smtClean="0"/>
              <a:pPr eaLnBrk="1" hangingPunct="1"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9F03DF5A-A83C-4DBA-8B14-736017E12602}" type="slidenum">
              <a:rPr lang="en-US" smtClean="0"/>
              <a:pPr eaLnBrk="1" hangingPunct="1"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67B9E44B-051B-4823-936E-F090396B9F73}" type="slidenum">
              <a:rPr lang="en-US" smtClean="0"/>
              <a:pPr eaLnBrk="1" hangingPunct="1"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  <a:defRPr/>
            </a:pPr>
            <a:endParaRPr lang="en-US" u="none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C37142D9-B0DC-4C46-8F7E-24A6C51E6DA7}" type="slidenum">
              <a:rPr lang="en-US" smtClean="0"/>
              <a:pPr eaLnBrk="1" hangingPunct="1"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endParaRPr lang="en-US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4E398336-6F04-4BD7-8660-BFDF921F94BD}" type="slidenum">
              <a:rPr lang="en-US" smtClean="0"/>
              <a:pPr eaLnBrk="1" hangingPunct="1"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38992E3-57FD-4CE8-B8E6-B1181544E727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E771D413-2701-41B7-B740-0A3AE38751F9}" type="slidenum">
              <a:rPr lang="en-US" smtClean="0"/>
              <a:pPr eaLnBrk="1" hangingPunct="1"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E771D413-2701-41B7-B740-0A3AE38751F9}" type="slidenum">
              <a:rPr lang="en-US" smtClean="0"/>
              <a:pPr eaLnBrk="1" hangingPunct="1"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49F9E71A-BDE4-40E2-9FD9-550843BF4C21}" type="slidenum">
              <a:rPr lang="en-US" smtClean="0"/>
              <a:pPr eaLnBrk="1" hangingPunct="1"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A10EE73-A5AE-4E62-B462-6FDF439C2BC5}" type="slidenum">
              <a:rPr lang="en-US" smtClean="0"/>
              <a:pPr eaLnBrk="1" hangingPunct="1"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1B2EB8B-A906-4F4C-BC2A-AFD6DF77C603}" type="slidenum">
              <a:rPr lang="en-US" smtClean="0"/>
              <a:pPr eaLnBrk="1" hangingPunct="1"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03DF290-A71C-40E1-ACF2-770FE644E453}" type="slidenum">
              <a:rPr lang="en-US" smtClean="0"/>
              <a:pPr eaLnBrk="1" hangingPunct="1"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3E80CDEB-2AF2-40FE-B496-B67C4DECBFCB}" type="slidenum">
              <a:rPr lang="en-US" smtClean="0"/>
              <a:pPr eaLnBrk="1" hangingPunct="1"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3E80CDEB-2AF2-40FE-B496-B67C4DECBFCB}" type="slidenum">
              <a:rPr lang="en-US" smtClean="0"/>
              <a:pPr eaLnBrk="1" hangingPunct="1"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7DA647E-BD62-4809-AE6C-00A0F8DD9E2E}" type="slidenum">
              <a:rPr lang="en-US" smtClean="0"/>
              <a:pPr eaLnBrk="1" hangingPunct="1"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0" u="none" dirty="0" smtClean="0">
              <a:solidFill>
                <a:schemeClr val="tx1"/>
              </a:solidFill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A10EE73-A5AE-4E62-B462-6FDF439C2BC5}" type="slidenum">
              <a:rPr lang="en-US" smtClean="0"/>
              <a:pPr eaLnBrk="1" hangingPunct="1"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A1F21D40-91EB-42E8-BFA8-B49EAF0E578C}" type="slidenum">
              <a:rPr lang="en-US" smtClean="0"/>
              <a:pPr eaLnBrk="1" hangingPunct="1"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A1F21D40-91EB-42E8-BFA8-B49EAF0E578C}" type="slidenum">
              <a:rPr lang="en-US" smtClean="0"/>
              <a:pPr eaLnBrk="1" hangingPunct="1"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0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D16F4AD-730D-4725-9F80-68F128AACB9E}" type="slidenum">
              <a:rPr lang="en-US" smtClean="0"/>
              <a:pPr eaLnBrk="1" hangingPunct="1"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b="0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E8B0C0A7-05F1-4B16-8AF4-96806E281C00}" type="slidenum">
              <a:rPr lang="en-US" smtClean="0"/>
              <a:pPr eaLnBrk="1" hangingPunct="1"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  <a:defRPr/>
            </a:pPr>
            <a:endParaRPr lang="en-US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E8B0C0A7-05F1-4B16-8AF4-96806E281C00}" type="slidenum">
              <a:rPr lang="en-US" smtClean="0"/>
              <a:pPr eaLnBrk="1" hangingPunct="1"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itchFamily="34" charset="0"/>
              <a:buNone/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8050A03-FB23-42ED-BDC5-1A57C9EF61C0}" type="slidenum">
              <a:rPr lang="en-US" smtClean="0"/>
              <a:pPr eaLnBrk="1" hangingPunct="1"/>
              <a:t>10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ADFF6F4-DAB6-4A75-A13D-1F7E10219C59}" type="datetime1">
              <a:rPr lang="en-US"/>
              <a:pPr>
                <a:defRPr/>
              </a:pPr>
              <a:t>9/28/2012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507F43B-66DF-44C6-A2C8-8912C42E2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1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1464397-4EE8-4713-868F-55211131FD5E}" type="datetime1">
              <a:rPr lang="en-US"/>
              <a:pPr>
                <a:defRPr/>
              </a:pPr>
              <a:t>9/28/2012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205D769-4B74-4F15-B976-F397482BF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5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F9BF903-CD9B-4D11-9A3B-92582E547D83}" type="datetime1">
              <a:rPr lang="en-US"/>
              <a:pPr>
                <a:defRPr/>
              </a:pPr>
              <a:t>9/28/2012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0054AE7-C3B2-41C9-9355-14EB906CF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8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778" y="80900"/>
            <a:ext cx="6805604" cy="1143000"/>
          </a:xfrm>
          <a:prstGeom prst="rect">
            <a:avLst/>
          </a:prstGeom>
        </p:spPr>
        <p:txBody>
          <a:bodyPr/>
          <a:lstStyle>
            <a:lvl1pPr algn="ctr">
              <a:defRPr lang="en-US" sz="4000" cap="all" smtClean="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6777" y="1110640"/>
            <a:ext cx="7230717" cy="4525963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Aft>
                <a:spcPts val="0"/>
              </a:spcAft>
              <a:buSzPct val="35000"/>
              <a:buFontTx/>
              <a:buBlip>
                <a:blip r:embed="rId2"/>
              </a:buBlip>
              <a:defRPr lang="en-US" sz="1800">
                <a:solidFill>
                  <a:srgbClr val="7F7F7F"/>
                </a:solidFill>
                <a:latin typeface="+mn-lt"/>
              </a:defRPr>
            </a:lvl1pPr>
            <a:lvl2pPr>
              <a:defRPr b="0" i="0">
                <a:solidFill>
                  <a:srgbClr val="7F7F7F"/>
                </a:solidFill>
                <a:latin typeface="Minion Pro Med"/>
                <a:cs typeface="Minion Pro Med"/>
              </a:defRPr>
            </a:lvl2pPr>
            <a:lvl3pPr>
              <a:defRPr b="0" i="0">
                <a:solidFill>
                  <a:srgbClr val="7F7F7F"/>
                </a:solidFill>
                <a:latin typeface="Minion Pro Med"/>
                <a:cs typeface="Minion Pro Med"/>
              </a:defRPr>
            </a:lvl3pPr>
            <a:lvl4pPr>
              <a:defRPr b="0" i="0">
                <a:solidFill>
                  <a:srgbClr val="7F7F7F"/>
                </a:solidFill>
                <a:latin typeface="Minion Pro Med"/>
                <a:cs typeface="Minion Pro Med"/>
              </a:defRPr>
            </a:lvl4pPr>
            <a:lvl5pPr>
              <a:defRPr b="0" i="0">
                <a:solidFill>
                  <a:srgbClr val="7F7F7F"/>
                </a:solidFill>
                <a:latin typeface="Minion Pro Med"/>
                <a:cs typeface="Minion Pro Me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894F726-E776-41A4-BF64-F7D8A23BF962}" type="datetime1">
              <a:rPr lang="en-US"/>
              <a:pPr>
                <a:defRPr/>
              </a:pPr>
              <a:t>9/28/2012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FC04450-857D-4F93-92EE-D76F775D6C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7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B657235-C0E2-4842-8B0A-2F9398D0181A}" type="datetime1">
              <a:rPr lang="en-US"/>
              <a:pPr>
                <a:defRPr/>
              </a:pPr>
              <a:t>9/28/2012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7764CEE-DF06-4F6A-A994-F877A6F9F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20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05ACC01F-8217-4098-A1C3-FD22D25E83A4}" type="datetime1">
              <a:rPr lang="en-US"/>
              <a:pPr>
                <a:defRPr/>
              </a:pPr>
              <a:t>9/28/2012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648EF16-794B-44D7-B199-652D80918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9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27417B9-8D28-438E-81C4-32E63EB3F797}" type="datetime1">
              <a:rPr lang="en-US"/>
              <a:pPr>
                <a:defRPr/>
              </a:pPr>
              <a:t>9/28/2012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3939A11-977F-49E7-91E7-D9437273B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25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9286C99-819B-49A8-8DD6-6F057A53C9BC}" type="datetime1">
              <a:rPr lang="en-US"/>
              <a:pPr>
                <a:defRPr/>
              </a:pPr>
              <a:t>9/28/2012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9CDD97F-BFB9-4EF0-8E85-7AA9B90C1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29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4F71D0F-8F88-4B0B-9CD5-9C0AFAAD0667}" type="datetime1">
              <a:rPr lang="en-US"/>
              <a:pPr>
                <a:defRPr/>
              </a:pPr>
              <a:t>9/28/2012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D1D66A65-299A-4886-B1BD-A72BD2716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5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C63030B-BF8F-43D2-B327-F2A2B42BBACD}" type="datetime1">
              <a:rPr lang="en-US"/>
              <a:pPr>
                <a:defRPr/>
              </a:pPr>
              <a:t>9/28/2012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28B13FE-624A-4829-86B6-394AB69E3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70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347BA1E-5CE0-4269-800D-21FE5D5BB212}" type="datetime1">
              <a:rPr lang="en-US"/>
              <a:pPr>
                <a:defRPr/>
              </a:pPr>
              <a:t>9/28/2012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6F20425-7249-4C80-9C60-8E92BDAAC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-66675"/>
            <a:ext cx="9258301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Temp\ValveIsolation\ValveIsolation.avi" TargetMode="Externa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Temp\SPIN\SPIN.avi" TargetMode="Externa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-52388"/>
            <a:ext cx="9272588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8938"/>
            <a:ext cx="7772400" cy="1920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Myriad Pro"/>
                <a:ea typeface="+mj-ea"/>
                <a:cs typeface="Myriad Pro"/>
              </a:rPr>
              <a:t>ENTERPRISE WEB-BASED GIS</a:t>
            </a:r>
            <a:b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Myriad Pro"/>
                <a:ea typeface="+mj-ea"/>
                <a:cs typeface="Myriad Pro"/>
              </a:rPr>
            </a:br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Myriad Pro"/>
                <a:ea typeface="+mj-ea"/>
                <a:cs typeface="Myriad Pro"/>
              </a:rPr>
              <a:t>FOR</a:t>
            </a:r>
            <a:b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Myriad Pro"/>
                <a:ea typeface="+mj-ea"/>
                <a:cs typeface="Myriad Pro"/>
              </a:rPr>
            </a:br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Myriad Pro"/>
                <a:ea typeface="+mj-ea"/>
                <a:cs typeface="Myriad Pro"/>
              </a:rPr>
              <a:t>THE LOUISVILLE WATER COMPANY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09863"/>
            <a:ext cx="6400800" cy="23320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ea typeface="+mn-ea"/>
                <a:cs typeface="+mn-cs"/>
              </a:rPr>
              <a:t>Christina Gnadinger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i="1" dirty="0" smtClean="0">
                <a:ea typeface="+mn-ea"/>
                <a:cs typeface="+mn-cs"/>
              </a:rPr>
              <a:t>GIS Applications Developer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b="1" dirty="0" smtClean="0">
                <a:ea typeface="+mn-ea"/>
                <a:cs typeface="+mn-cs"/>
              </a:rPr>
              <a:t>Louisville Water Company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577975"/>
            <a:ext cx="7229475" cy="7889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fontAlgn="base">
              <a:spcAft>
                <a:spcPct val="0"/>
              </a:spcAft>
              <a:buFontTx/>
              <a:buNone/>
              <a:defRPr/>
            </a:pPr>
            <a:r>
              <a:rPr sz="3200" b="1" dirty="0" smtClean="0">
                <a:solidFill>
                  <a:srgbClr val="004B97"/>
                </a:solidFill>
              </a:rPr>
              <a:t>How do we improve the new application?</a:t>
            </a:r>
          </a:p>
          <a:p>
            <a:pPr algn="ctr" fontAlgn="base">
              <a:spcAft>
                <a:spcPct val="0"/>
              </a:spcAft>
              <a:defRPr/>
            </a:pPr>
            <a:endParaRPr sz="3200" b="1" dirty="0">
              <a:solidFill>
                <a:srgbClr val="004B97"/>
              </a:solidFill>
            </a:endParaRPr>
          </a:p>
          <a:p>
            <a:pPr algn="ctr" fontAlgn="base">
              <a:spcAft>
                <a:spcPct val="0"/>
              </a:spcAft>
              <a:defRPr/>
            </a:pPr>
            <a:endParaRPr sz="3200" dirty="0"/>
          </a:p>
          <a:p>
            <a:pPr algn="ctr" fontAlgn="base">
              <a:spcAft>
                <a:spcPct val="0"/>
              </a:spcAft>
              <a:defRPr/>
            </a:pPr>
            <a:endParaRPr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273175" y="3048000"/>
            <a:ext cx="1382713" cy="523875"/>
          </a:xfrm>
          <a:prstGeom prst="rect">
            <a:avLst/>
          </a:prstGeom>
          <a:noFill/>
          <a:effectLst>
            <a:outerShdw blurRad="63500" dist="38100" dir="2400000" algn="ctr" rotWithShape="0">
              <a:srgbClr val="54BCEB">
                <a:alpha val="80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4B8D"/>
                </a:solidFill>
              </a:rPr>
              <a:t>Design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09913" y="4048125"/>
            <a:ext cx="2382837" cy="522288"/>
          </a:xfrm>
          <a:prstGeom prst="rect">
            <a:avLst/>
          </a:prstGeom>
          <a:noFill/>
          <a:effectLst>
            <a:outerShdw blurRad="63500" dist="38100" dir="2400000" algn="ctr" rotWithShape="0">
              <a:srgbClr val="54BCEB">
                <a:alpha val="80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4B8D"/>
                </a:solidFill>
              </a:rPr>
              <a:t>Performance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95975" y="5065713"/>
            <a:ext cx="2422525" cy="523875"/>
          </a:xfrm>
          <a:prstGeom prst="rect">
            <a:avLst/>
          </a:prstGeom>
          <a:noFill/>
          <a:effectLst>
            <a:outerShdw blurRad="63500" dist="38100" dir="2400000" algn="ctr" rotWithShape="0">
              <a:srgbClr val="54BCEB">
                <a:alpha val="80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4B8D"/>
                </a:solidFill>
              </a:rPr>
              <a:t>Functionality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Challenges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111250"/>
            <a:ext cx="7229475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defRPr/>
            </a:pPr>
            <a:endParaRPr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Aft>
                <a:spcPct val="0"/>
              </a:spcAft>
              <a:defRPr/>
            </a:pPr>
            <a:endParaRPr sz="2400" b="1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Aesthetics</a:t>
            </a:r>
          </a:p>
          <a:p>
            <a:pPr fontAlgn="base">
              <a:spcAft>
                <a:spcPct val="0"/>
              </a:spcAft>
              <a:defRPr/>
            </a:pPr>
            <a:endParaRPr sz="2400" b="1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Efficiency</a:t>
            </a:r>
          </a:p>
          <a:p>
            <a:pPr fontAlgn="base">
              <a:spcAft>
                <a:spcPct val="0"/>
              </a:spcAft>
              <a:defRPr/>
            </a:pPr>
            <a:endParaRPr sz="2400" b="1" dirty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Realistic Expectations</a:t>
            </a:r>
          </a:p>
          <a:p>
            <a:pPr fontAlgn="base">
              <a:spcAft>
                <a:spcPct val="0"/>
              </a:spcAft>
              <a:defRPr/>
            </a:pPr>
            <a:endParaRPr sz="2400" b="1" dirty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4950" y="1403350"/>
            <a:ext cx="3228975" cy="22987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2175" y="2663825"/>
            <a:ext cx="3390900" cy="22606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90" name="Picture 10" descr="C:\Users\cgnadinger.LWC\Desktop\fast-ostrich-coloring-page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2" y="4343400"/>
            <a:ext cx="28940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 descr="C:\Users\cgnadinger.LWC\Desktop\fast-ostrich-coloring-pag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421063"/>
            <a:ext cx="28543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Y:\superman-computer-us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75" y="5077784"/>
            <a:ext cx="1057371" cy="128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Y:\happy-computerus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954" y="4521290"/>
            <a:ext cx="1164681" cy="119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&quot;No&quot; Symbol 2"/>
          <p:cNvSpPr/>
          <p:nvPr/>
        </p:nvSpPr>
        <p:spPr>
          <a:xfrm>
            <a:off x="910354" y="4835843"/>
            <a:ext cx="1715280" cy="1654361"/>
          </a:xfrm>
          <a:prstGeom prst="noSmoking">
            <a:avLst/>
          </a:prstGeom>
          <a:solidFill>
            <a:schemeClr val="accent2">
              <a:lumMod val="75000"/>
              <a:alpha val="50000"/>
            </a:schemeClr>
          </a:solidFill>
          <a:ln>
            <a:solidFill>
              <a:schemeClr val="accent2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Challenges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111250"/>
            <a:ext cx="7229475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defRPr/>
            </a:pPr>
            <a:endParaRPr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Virtual Server Configuration</a:t>
            </a:r>
            <a:endParaRPr dirty="0"/>
          </a:p>
          <a:p>
            <a:pPr fontAlgn="base">
              <a:spcAft>
                <a:spcPct val="0"/>
              </a:spcAft>
              <a:defRPr/>
            </a:pPr>
            <a:endParaRPr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187700" y="3005138"/>
          <a:ext cx="5146675" cy="2729199"/>
        </p:xfrm>
        <a:graphic>
          <a:graphicData uri="http://schemas.openxmlformats.org/drawingml/2006/table">
            <a:tbl>
              <a:tblPr/>
              <a:tblGrid>
                <a:gridCol w="1226412"/>
                <a:gridCol w="1226412"/>
                <a:gridCol w="1226412"/>
                <a:gridCol w="1467439"/>
              </a:tblGrid>
              <a:tr h="5004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sng" strike="noStrike" dirty="0">
                          <a:effectLst/>
                          <a:latin typeface="Arial"/>
                        </a:rPr>
                        <a:t># of </a:t>
                      </a:r>
                      <a:r>
                        <a:rPr lang="en-US" sz="1400" b="1" i="0" u="sng" strike="noStrike" dirty="0" smtClean="0">
                          <a:effectLst/>
                          <a:latin typeface="Arial"/>
                        </a:rPr>
                        <a:t>Cores </a:t>
                      </a:r>
                      <a:r>
                        <a:rPr lang="en-US" sz="1400" b="1" i="0" u="sng" strike="noStrike" dirty="0">
                          <a:effectLst/>
                          <a:latin typeface="Arial"/>
                        </a:rPr>
                        <a:t>per SOC / SOM</a:t>
                      </a:r>
                    </a:p>
                  </a:txBody>
                  <a:tcPr marL="9525" marR="9525" marT="9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sng" strike="noStrike">
                          <a:effectLst/>
                          <a:latin typeface="Arial"/>
                        </a:rPr>
                        <a:t># of SOCs</a:t>
                      </a:r>
                    </a:p>
                  </a:txBody>
                  <a:tcPr marL="9525" marR="9525" marT="9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sng" strike="noStrike">
                          <a:effectLst/>
                          <a:latin typeface="Arial"/>
                        </a:rPr>
                        <a:t>Number of Instances</a:t>
                      </a:r>
                    </a:p>
                  </a:txBody>
                  <a:tcPr marL="9525" marR="9525" marT="9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sng" strike="noStrike">
                          <a:effectLst/>
                          <a:latin typeface="Arial"/>
                        </a:rPr>
                        <a:t>Time to Complete</a:t>
                      </a:r>
                    </a:p>
                  </a:txBody>
                  <a:tcPr marL="9525" marR="9525" marT="95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2284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01:38:30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22284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01:40:05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22284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04:04:08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22284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02:07:28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22284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01:56:43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22284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01:41:26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22284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01:29:43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22284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363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363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363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01:25:54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3634"/>
                    </a:solidFill>
                  </a:tcPr>
                </a:tc>
              </a:tr>
              <a:tr h="22284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01:27:21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22284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effectLst/>
                          <a:latin typeface="Arial"/>
                        </a:rPr>
                        <a:t>01:30:18</a:t>
                      </a:r>
                    </a:p>
                  </a:txBody>
                  <a:tcPr marL="9525" marR="9525" marT="95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 bwMode="auto">
          <a:xfrm>
            <a:off x="4695825" y="2339975"/>
            <a:ext cx="1876425" cy="307975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How many servers?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1044575" y="4011613"/>
            <a:ext cx="2038350" cy="522287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i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How powerful should they be?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Challenges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111250"/>
            <a:ext cx="7229475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defRPr/>
            </a:pPr>
            <a:endParaRPr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System </a:t>
            </a:r>
          </a:p>
          <a:p>
            <a:pPr marL="0" indent="0" fontAlgn="base">
              <a:spcAft>
                <a:spcPct val="0"/>
              </a:spcAft>
              <a:buFontTx/>
              <a:buNone/>
              <a:defRPr/>
            </a:pPr>
            <a:r>
              <a:rPr sz="2400" b="1" dirty="0">
                <a:solidFill>
                  <a:srgbClr val="004B97"/>
                </a:solidFill>
              </a:rPr>
              <a:t>	</a:t>
            </a:r>
            <a:r>
              <a:rPr sz="2400" b="1" dirty="0" smtClean="0">
                <a:solidFill>
                  <a:srgbClr val="004B97"/>
                </a:solidFill>
              </a:rPr>
              <a:t> Cache </a:t>
            </a:r>
          </a:p>
          <a:p>
            <a:pPr marL="0" indent="0" fontAlgn="base">
              <a:spcAft>
                <a:spcPct val="0"/>
              </a:spcAft>
              <a:buFontTx/>
              <a:buNone/>
              <a:defRPr/>
            </a:pPr>
            <a:r>
              <a:rPr sz="2400" b="1" dirty="0">
                <a:solidFill>
                  <a:srgbClr val="004B97"/>
                </a:solidFill>
              </a:rPr>
              <a:t>	</a:t>
            </a:r>
            <a:r>
              <a:rPr sz="2400" b="1" dirty="0" smtClean="0">
                <a:solidFill>
                  <a:srgbClr val="004B97"/>
                </a:solidFill>
              </a:rPr>
              <a:t>   Strategies</a:t>
            </a:r>
            <a:endParaRPr sz="2400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347788" y="1319213"/>
            <a:ext cx="7038975" cy="4600575"/>
            <a:chOff x="1348488" y="1236780"/>
            <a:chExt cx="7038275" cy="4599314"/>
          </a:xfrm>
        </p:grpSpPr>
        <p:pic>
          <p:nvPicPr>
            <p:cNvPr id="2254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488" y="3685749"/>
              <a:ext cx="3495675" cy="1647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541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8238" y="4512119"/>
              <a:ext cx="3438525" cy="1323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542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6050" y="1236780"/>
              <a:ext cx="2628900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601788" y="2622550"/>
            <a:ext cx="7126287" cy="1882775"/>
            <a:chOff x="1567495" y="2693222"/>
            <a:chExt cx="7125576" cy="1882339"/>
          </a:xfrm>
        </p:grpSpPr>
        <p:grpSp>
          <p:nvGrpSpPr>
            <p:cNvPr id="22535" name="Group 3"/>
            <p:cNvGrpSpPr>
              <a:grpSpLocks/>
            </p:cNvGrpSpPr>
            <p:nvPr/>
          </p:nvGrpSpPr>
          <p:grpSpPr bwMode="auto">
            <a:xfrm>
              <a:off x="1567495" y="2693222"/>
              <a:ext cx="7125576" cy="1882339"/>
              <a:chOff x="1567495" y="2578505"/>
              <a:chExt cx="7125576" cy="1882339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567495" y="3154635"/>
                <a:ext cx="2212754" cy="307904"/>
              </a:xfrm>
              <a:prstGeom prst="rect">
                <a:avLst/>
              </a:prstGeom>
              <a:solidFill>
                <a:schemeClr val="bg1">
                  <a:alpha val="38000"/>
                </a:schemeClr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i="1" dirty="0">
                    <a:solidFill>
                      <a:schemeClr val="accent2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Compact vs. Exploded?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308859" y="4152940"/>
                <a:ext cx="3139762" cy="307904"/>
              </a:xfrm>
              <a:prstGeom prst="rect">
                <a:avLst/>
              </a:prstGeom>
              <a:solidFill>
                <a:schemeClr val="bg1">
                  <a:alpha val="38000"/>
                </a:schemeClr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i="1" dirty="0">
                    <a:solidFill>
                      <a:schemeClr val="accent2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Local Server Storage vs. Network?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591431" y="2578505"/>
                <a:ext cx="2101640" cy="307904"/>
              </a:xfrm>
              <a:prstGeom prst="rect">
                <a:avLst/>
              </a:prstGeom>
              <a:solidFill>
                <a:schemeClr val="bg1">
                  <a:alpha val="38000"/>
                </a:schemeClr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i="1" dirty="0">
                    <a:solidFill>
                      <a:schemeClr val="accent2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256 vs. 512 pixel tiles?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670747" y="3561384"/>
              <a:ext cx="1558769" cy="307904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i="1" dirty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PNG8, 24 or 32?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265488" y="5919788"/>
            <a:ext cx="2884487" cy="584200"/>
          </a:xfrm>
          <a:prstGeom prst="rect">
            <a:avLst/>
          </a:prstGeom>
          <a:noFill/>
          <a:effectLst>
            <a:outerShdw blurRad="38100" dist="38100" dir="2700000" algn="tl" rotWithShape="0">
              <a:srgbClr val="54BCEB">
                <a:alpha val="7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rgbClr val="004B97"/>
                </a:solidFill>
                <a:latin typeface="Calibri" pitchFamily="34" charset="0"/>
                <a:cs typeface="Calibri" pitchFamily="34" charset="0"/>
              </a:rPr>
              <a:t>Which is faster?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111250"/>
            <a:ext cx="7229475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ct val="0"/>
              </a:spcAft>
              <a:defRPr/>
            </a:pPr>
            <a:endParaRPr sz="2400"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fontAlgn="base">
              <a:spcAft>
                <a:spcPct val="0"/>
              </a:spcAft>
              <a:buFontTx/>
              <a:buNone/>
              <a:defRPr/>
            </a:pPr>
            <a:r>
              <a:rPr sz="2400" b="1" dirty="0" smtClean="0">
                <a:solidFill>
                  <a:srgbClr val="004B97"/>
                </a:solidFill>
              </a:rPr>
              <a:t>Wouldn’t it be nice to give your </a:t>
            </a:r>
            <a:r>
              <a:rPr sz="2400" b="1" dirty="0" smtClean="0">
                <a:solidFill>
                  <a:srgbClr val="004B8D"/>
                </a:solidFill>
              </a:rPr>
              <a:t>General Users </a:t>
            </a:r>
            <a:r>
              <a:rPr sz="2400" b="1" dirty="0" smtClean="0">
                <a:solidFill>
                  <a:srgbClr val="004B97"/>
                </a:solidFill>
              </a:rPr>
              <a:t>functional GIS abilities within the web application?</a:t>
            </a:r>
            <a:endParaRPr sz="2400" dirty="0" smtClean="0">
              <a:solidFill>
                <a:srgbClr val="004B97"/>
              </a:solidFill>
            </a:endParaRPr>
          </a:p>
          <a:p>
            <a:pPr algn="ctr" fontAlgn="base">
              <a:spcAft>
                <a:spcPct val="0"/>
              </a:spcAft>
              <a:defRPr/>
            </a:pPr>
            <a:endParaRPr sz="2400" dirty="0"/>
          </a:p>
          <a:p>
            <a:pPr algn="ctr" fontAlgn="base">
              <a:spcAft>
                <a:spcPct val="0"/>
              </a:spcAft>
              <a:defRPr/>
            </a:pPr>
            <a:endParaRPr sz="2400" dirty="0"/>
          </a:p>
          <a:p>
            <a:pPr algn="ctr" fontAlgn="base">
              <a:spcAft>
                <a:spcPct val="0"/>
              </a:spcAft>
              <a:defRPr/>
            </a:pPr>
            <a:endParaRPr sz="2400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8500" y="5625282"/>
            <a:ext cx="1824038" cy="4016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n w="17780" cmpd="sng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54BCEB">
                      <a:alpha val="50000"/>
                    </a:srgbClr>
                  </a:outerShdw>
                </a:effectLst>
              </a:rPr>
              <a:t>Valve Tracing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712913" y="2668588"/>
            <a:ext cx="1339850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n w="17780" cmpd="sng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54BCEB">
                      <a:alpha val="50000"/>
                    </a:srgbClr>
                  </a:outerShdw>
                </a:effectLst>
              </a:rPr>
              <a:t>Research</a:t>
            </a:r>
          </a:p>
        </p:txBody>
      </p:sp>
      <p:sp>
        <p:nvSpPr>
          <p:cNvPr id="8" name="Rectangle 7"/>
          <p:cNvSpPr/>
          <p:nvPr/>
        </p:nvSpPr>
        <p:spPr>
          <a:xfrm>
            <a:off x="3724275" y="3219450"/>
            <a:ext cx="1397000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n w="17780" cmpd="sng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54BCEB">
                      <a:alpha val="50000"/>
                    </a:srgbClr>
                  </a:outerShdw>
                </a:effectLst>
              </a:rPr>
              <a:t>Reporting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555875" y="4280307"/>
            <a:ext cx="2190750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n w="17780" cmpd="sng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54BCEB">
                      <a:alpha val="50000"/>
                    </a:srgbClr>
                  </a:outerShdw>
                </a:effectLst>
              </a:rPr>
              <a:t>Digital Drawings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89663" y="5110163"/>
            <a:ext cx="2279650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n w="17780" cmpd="sng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54BCEB">
                      <a:alpha val="50000"/>
                    </a:srgbClr>
                  </a:outerShdw>
                </a:effectLst>
              </a:rPr>
              <a:t>System Linkages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97563" y="3838575"/>
            <a:ext cx="1651000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n w="17780" cmpd="sng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54BCEB">
                      <a:alpha val="50000"/>
                    </a:srgbClr>
                  </a:outerShdw>
                </a:effectLst>
              </a:rPr>
              <a:t>Map Making</a:t>
            </a:r>
          </a:p>
        </p:txBody>
      </p:sp>
      <p:pic>
        <p:nvPicPr>
          <p:cNvPr id="12" name="Picture 6" descr="Y:\happy-computerus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127" y="4696181"/>
            <a:ext cx="1485854" cy="153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32" presetClass="emph" presetSubtype="0" repeatCount="2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111250"/>
            <a:ext cx="7229475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defRPr/>
            </a:pPr>
            <a:endParaRPr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GIS Research Tools, Basic Reporting, &amp; Map Making</a:t>
            </a:r>
            <a:endParaRPr sz="2400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5388" y="5210175"/>
            <a:ext cx="6467475" cy="1362075"/>
          </a:xfrm>
          <a:prstGeom prst="rect">
            <a:avLst/>
          </a:prstGeom>
          <a:noFill/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7863" y="3155950"/>
            <a:ext cx="5659437" cy="29210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38100" dist="35921" dir="2700000" sx="101000" sy="101000" algn="ctr" rotWithShape="0">
              <a:schemeClr val="tx1">
                <a:lumMod val="65000"/>
                <a:lumOff val="35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FUNCTIONALITY</a:t>
            </a: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39888" y="2003425"/>
            <a:ext cx="3389312" cy="261302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38100" dist="35921" dir="2700000" sx="101000" sy="101000" algn="ctr" rotWithShape="0">
              <a:schemeClr val="tx1">
                <a:lumMod val="50000"/>
                <a:lumOff val="50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111250"/>
            <a:ext cx="7229475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defRPr/>
            </a:pPr>
            <a:endParaRPr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Digital Drawing Access</a:t>
            </a:r>
            <a:endParaRPr sz="2400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6838" y="2492738"/>
            <a:ext cx="5226050" cy="33670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1000" sy="101000" algn="tl" rotWithShape="0">
              <a:schemeClr val="tx1">
                <a:lumMod val="75000"/>
                <a:lumOff val="2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4738" y="1504950"/>
            <a:ext cx="3305175" cy="2547938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2700000" sx="101000" sy="101000" algn="tl" rotWithShape="0">
              <a:schemeClr val="tx1">
                <a:lumMod val="75000"/>
                <a:lumOff val="2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696512" y="3101975"/>
            <a:ext cx="1225014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39999">
                <a:srgbClr val="FAFAFA"/>
              </a:gs>
              <a:gs pos="70000">
                <a:srgbClr val="FAFAFA"/>
              </a:gs>
              <a:gs pos="100000">
                <a:schemeClr val="bg1">
                  <a:alpha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err="1" smtClean="0">
                <a:ln w="17780" cmpd="sng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54BCEB">
                      <a:alpha val="50000"/>
                    </a:srgbClr>
                  </a:outerShdw>
                </a:effectLst>
              </a:rPr>
              <a:t>AsBuilts</a:t>
            </a:r>
            <a:endParaRPr lang="en-US" sz="2000" b="1" dirty="0">
              <a:ln w="17780" cmpd="sng">
                <a:noFill/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55000" dist="50800" dir="5400000" algn="tl">
                  <a:srgbClr val="54BCEB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88037" y="4388069"/>
            <a:ext cx="3005951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39999">
                <a:srgbClr val="FAFAFA"/>
              </a:gs>
              <a:gs pos="70000">
                <a:srgbClr val="FAFAFA"/>
              </a:gs>
              <a:gs pos="100000">
                <a:schemeClr val="bg1">
                  <a:alpha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54BCEB">
                      <a:alpha val="50000"/>
                    </a:srgbClr>
                  </a:outerShdw>
                </a:effectLst>
              </a:rPr>
              <a:t>Construction </a:t>
            </a:r>
            <a:r>
              <a:rPr lang="en-US" sz="2000" b="1" dirty="0">
                <a:ln w="17780" cmpd="sng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54BCEB">
                      <a:alpha val="50000"/>
                    </a:srgbClr>
                  </a:outerShdw>
                </a:effectLst>
              </a:rPr>
              <a:t>Drawings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95088" y="5958674"/>
            <a:ext cx="3558987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0000"/>
                </a:schemeClr>
              </a:gs>
              <a:gs pos="39999">
                <a:srgbClr val="FAFAFA"/>
              </a:gs>
              <a:gs pos="70000">
                <a:srgbClr val="FAFAFA"/>
              </a:gs>
              <a:gs pos="100000">
                <a:schemeClr val="bg1">
                  <a:alpha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n w="17780" cmpd="sng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54BCEB">
                      <a:alpha val="50000"/>
                    </a:srgbClr>
                  </a:outerShdw>
                </a:effectLst>
              </a:rPr>
              <a:t>System Infrastructure Maps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111250"/>
            <a:ext cx="7229475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defRPr/>
            </a:pPr>
            <a:endParaRPr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Links Between Systems</a:t>
            </a:r>
            <a:endParaRPr sz="2400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</p:txBody>
      </p:sp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8975" y="2076450"/>
            <a:ext cx="3135313" cy="2111375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5921" dir="2700000" sx="101000" sy="101000" algn="ctr" rotWithShape="0">
              <a:schemeClr val="tx1">
                <a:lumMod val="65000"/>
                <a:lumOff val="35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133" y="1247775"/>
            <a:ext cx="2500312" cy="1201738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5921" dir="2700000" sx="101000" sy="101000" algn="ctr" rotWithShape="0">
              <a:schemeClr val="tx1">
                <a:lumMod val="65000"/>
                <a:lumOff val="35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4582568" y="1701225"/>
            <a:ext cx="1724025" cy="857250"/>
          </a:xfrm>
          <a:prstGeom prst="straightConnector1">
            <a:avLst/>
          </a:prstGeom>
          <a:ln w="66675">
            <a:solidFill>
              <a:srgbClr val="FF0000"/>
            </a:solidFill>
            <a:tailEnd type="arrow"/>
          </a:ln>
          <a:effectLst>
            <a:outerShdw blurRad="25400" dist="38100" dir="5400000" algn="t" rotWithShape="0">
              <a:schemeClr val="tx1">
                <a:alpha val="54000"/>
              </a:scheme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8050" y="4548188"/>
            <a:ext cx="2362200" cy="2017712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5921" dir="2700000" sx="101000" sy="101000" algn="ctr" rotWithShape="0">
              <a:schemeClr val="tx1">
                <a:lumMod val="65000"/>
                <a:lumOff val="35000"/>
                <a:alpha val="51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3363913"/>
            <a:ext cx="2147888" cy="196215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5921" dir="2700000" sx="101000" sy="101000" algn="ctr" rotWithShape="0">
              <a:schemeClr val="tx1">
                <a:lumMod val="65000"/>
                <a:lumOff val="35000"/>
                <a:alpha val="4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V="1">
            <a:off x="5116513" y="4548188"/>
            <a:ext cx="1724025" cy="857250"/>
          </a:xfrm>
          <a:prstGeom prst="straightConnector1">
            <a:avLst/>
          </a:prstGeom>
          <a:ln w="66675">
            <a:solidFill>
              <a:srgbClr val="FF0000"/>
            </a:solidFill>
            <a:tailEnd type="arrow"/>
          </a:ln>
          <a:effectLst>
            <a:outerShdw blurRad="25400" dist="38100" dir="5400000" algn="t" rotWithShape="0">
              <a:schemeClr val="tx1">
                <a:alpha val="54000"/>
              </a:scheme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FUNCTIONALITY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75938" y="2526485"/>
            <a:ext cx="1464952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54BCEB">
                      <a:alpha val="50000"/>
                    </a:srgbClr>
                  </a:outerShdw>
                </a:effectLst>
              </a:rPr>
              <a:t>Project Tracking</a:t>
            </a:r>
            <a:endParaRPr lang="en-US" sz="1400" i="1" dirty="0">
              <a:ln w="17780" cmpd="sng">
                <a:noFill/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55000" dist="50800" dir="5400000" algn="tl">
                  <a:srgbClr val="54BCEB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8283" y="5413893"/>
            <a:ext cx="1875834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54BCEB">
                      <a:alpha val="50000"/>
                    </a:srgbClr>
                  </a:outerShdw>
                </a:effectLst>
              </a:rPr>
              <a:t>Plant Drawing</a:t>
            </a:r>
            <a:br>
              <a:rPr lang="en-US" sz="1400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54BCEB">
                      <a:alpha val="50000"/>
                    </a:srgbClr>
                  </a:outerShdw>
                </a:effectLst>
              </a:rPr>
            </a:br>
            <a:r>
              <a:rPr lang="en-US" sz="1400" i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54BCEB">
                      <a:alpha val="50000"/>
                    </a:srgbClr>
                  </a:outerShdw>
                </a:effectLst>
              </a:rPr>
              <a:t>Management System</a:t>
            </a:r>
            <a:endParaRPr lang="en-US" sz="1400" i="1" dirty="0">
              <a:ln w="17780" cmpd="sng">
                <a:noFill/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55000" dist="50800" dir="5400000" algn="tl">
                  <a:srgbClr val="54BCEB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111250"/>
            <a:ext cx="7229475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defRPr/>
            </a:pPr>
            <a:endParaRPr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Valve Tracing</a:t>
            </a:r>
            <a:endParaRPr sz="2400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FUNCTIONALITY</a:t>
            </a:r>
          </a:p>
        </p:txBody>
      </p:sp>
      <p:pic>
        <p:nvPicPr>
          <p:cNvPr id="4" name="ValveIsolatio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044700"/>
            <a:ext cx="5899150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111250"/>
            <a:ext cx="7229475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defRPr/>
            </a:pPr>
            <a:endParaRPr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Other Tools</a:t>
            </a:r>
            <a:endParaRPr sz="2400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FUNCTIONALITY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38" y="1700213"/>
            <a:ext cx="4343400" cy="2621729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5921" dir="2700000" sx="102000" sy="102000" algn="ctr" rotWithShape="0">
              <a:schemeClr val="tx1">
                <a:lumMod val="75000"/>
                <a:lumOff val="25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957" y="2729932"/>
            <a:ext cx="4343400" cy="2619239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5921" dir="2700000" sx="102000" sy="102000" algn="ctr" rotWithShape="0">
              <a:schemeClr val="tx1">
                <a:lumMod val="75000"/>
                <a:lumOff val="25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43" y="3819329"/>
            <a:ext cx="4343400" cy="2634116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5921" dir="2700000" sx="102000" sy="102000" algn="ctr" rotWithShape="0">
              <a:schemeClr val="tx1">
                <a:lumMod val="75000"/>
                <a:lumOff val="25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655946" y="1702813"/>
            <a:ext cx="2991525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54BCEB">
                      <a:alpha val="50000"/>
                    </a:srgbClr>
                  </a:outerShdw>
                </a:effectLst>
              </a:rPr>
              <a:t>Display GPS Locations</a:t>
            </a:r>
            <a:endParaRPr lang="en-US" sz="2000" b="1" dirty="0">
              <a:ln w="17780" cmpd="sng">
                <a:noFill/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55000" dist="50800" dir="5400000" algn="tl">
                  <a:srgbClr val="54BCEB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74387" y="2729932"/>
            <a:ext cx="2986908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54BCEB">
                      <a:alpha val="50000"/>
                    </a:srgbClr>
                  </a:outerShdw>
                </a:effectLst>
              </a:rPr>
              <a:t>Draw and Sketch Tools</a:t>
            </a:r>
            <a:endParaRPr lang="en-US" sz="2000" b="1" dirty="0">
              <a:ln w="17780" cmpd="sng">
                <a:noFill/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55000" dist="50800" dir="5400000" algn="tl">
                  <a:srgbClr val="54BCEB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16536" y="3819329"/>
            <a:ext cx="2514022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54BCEB">
                      <a:alpha val="50000"/>
                    </a:srgbClr>
                  </a:outerShdw>
                </a:effectLst>
              </a:rPr>
              <a:t>Google Street View</a:t>
            </a:r>
            <a:endParaRPr lang="en-US" sz="2000" b="1" dirty="0">
              <a:ln w="17780" cmpd="sng">
                <a:noFill/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55000" dist="50800" dir="5400000" algn="tl">
                  <a:srgbClr val="54BCEB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7286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111250"/>
            <a:ext cx="7229475" cy="53419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defRPr/>
            </a:pPr>
            <a:endParaRPr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LWC Overview</a:t>
            </a:r>
          </a:p>
          <a:p>
            <a:pPr fontAlgn="base">
              <a:spcAft>
                <a:spcPct val="0"/>
              </a:spcAft>
              <a:defRPr/>
            </a:pPr>
            <a:endParaRPr sz="2400" b="1" dirty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Current GIS Resources &amp; Strategies</a:t>
            </a:r>
          </a:p>
          <a:p>
            <a:pPr fontAlgn="base">
              <a:spcAft>
                <a:spcPct val="0"/>
              </a:spcAft>
              <a:defRPr/>
            </a:pPr>
            <a:endParaRPr sz="2400" b="1" dirty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From Old to New</a:t>
            </a:r>
          </a:p>
          <a:p>
            <a:pPr fontAlgn="base">
              <a:spcAft>
                <a:spcPct val="0"/>
              </a:spcAft>
              <a:defRPr/>
            </a:pPr>
            <a:endParaRPr sz="2400" b="1" dirty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What’s Next?</a:t>
            </a:r>
          </a:p>
          <a:p>
            <a:pPr fontAlgn="base">
              <a:spcAft>
                <a:spcPct val="0"/>
              </a:spcAft>
              <a:defRPr/>
            </a:pPr>
            <a:endParaRPr sz="2400" b="1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Wrap Up</a:t>
            </a:r>
          </a:p>
          <a:p>
            <a:pPr marL="0" indent="0" fontAlgn="base">
              <a:spcAft>
                <a:spcPct val="0"/>
              </a:spcAft>
              <a:buFontTx/>
              <a:buNone/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111250"/>
            <a:ext cx="3276600" cy="10366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defRPr/>
            </a:pPr>
            <a:endParaRPr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Modernized Interface</a:t>
            </a:r>
            <a:endParaRPr sz="2400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FUNCTIONALITY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2682875"/>
            <a:ext cx="177165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046" y="2170961"/>
            <a:ext cx="1933575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2954271" y="3361586"/>
            <a:ext cx="1724025" cy="857250"/>
          </a:xfrm>
          <a:prstGeom prst="straightConnector1">
            <a:avLst/>
          </a:prstGeom>
          <a:ln w="66675">
            <a:solidFill>
              <a:srgbClr val="FF0000"/>
            </a:solidFill>
            <a:tailEnd type="arrow"/>
          </a:ln>
          <a:effectLst>
            <a:outerShdw blurRad="25400" dist="38100" dir="5400000" algn="t" rotWithShape="0">
              <a:schemeClr val="tx1">
                <a:alpha val="54000"/>
              </a:scheme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81" y="2413240"/>
            <a:ext cx="5927725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889" y="4600575"/>
            <a:ext cx="6799262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953819" y="2996656"/>
            <a:ext cx="2246312" cy="1785937"/>
          </a:xfrm>
          <a:prstGeom prst="straightConnector1">
            <a:avLst/>
          </a:prstGeom>
          <a:ln w="66675">
            <a:solidFill>
              <a:srgbClr val="FF0000"/>
            </a:solidFill>
            <a:tailEnd type="arrow"/>
          </a:ln>
          <a:effectLst>
            <a:outerShdw blurRad="25400" dist="38100" dir="5400000" algn="t" rotWithShape="0">
              <a:schemeClr val="tx1">
                <a:alpha val="54000"/>
              </a:scheme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FUNCTIONALITY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698625"/>
            <a:ext cx="610076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3494088"/>
            <a:ext cx="610235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397125" y="3494088"/>
            <a:ext cx="1562100" cy="857250"/>
          </a:xfrm>
          <a:prstGeom prst="straightConnector1">
            <a:avLst/>
          </a:prstGeom>
          <a:ln w="66675">
            <a:solidFill>
              <a:srgbClr val="FF0000"/>
            </a:solidFill>
            <a:tailEnd type="arrow"/>
          </a:ln>
          <a:effectLst>
            <a:outerShdw blurRad="25400" dist="38100" dir="5400000" algn="t" rotWithShape="0">
              <a:schemeClr val="tx1">
                <a:alpha val="54000"/>
              </a:scheme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PI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006475"/>
            <a:ext cx="7242175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next?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111250"/>
            <a:ext cx="7229475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defRPr/>
            </a:pPr>
            <a:endParaRPr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sz="2400" b="1" dirty="0" smtClean="0">
                <a:solidFill>
                  <a:srgbClr val="004B97"/>
                </a:solidFill>
              </a:rPr>
              <a:t>Web Application</a:t>
            </a:r>
          </a:p>
          <a:p>
            <a:pPr fontAlgn="base">
              <a:spcAft>
                <a:spcPct val="0"/>
              </a:spcAft>
              <a:defRPr/>
            </a:pPr>
            <a:endParaRPr sz="2400" b="1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Upgrade </a:t>
            </a:r>
            <a:r>
              <a:rPr sz="2400" b="1" dirty="0">
                <a:solidFill>
                  <a:srgbClr val="004B97"/>
                </a:solidFill>
              </a:rPr>
              <a:t>to </a:t>
            </a:r>
            <a:r>
              <a:rPr sz="2400" b="1" dirty="0" smtClean="0">
                <a:solidFill>
                  <a:srgbClr val="004B97"/>
                </a:solidFill>
              </a:rPr>
              <a:t>ArcGIS for Server 10.1 </a:t>
            </a:r>
            <a:r>
              <a:rPr sz="2400" b="1" dirty="0">
                <a:solidFill>
                  <a:srgbClr val="004B97"/>
                </a:solidFill>
              </a:rPr>
              <a:t>/ Flex Version </a:t>
            </a:r>
            <a:r>
              <a:rPr sz="2400" b="1" dirty="0" smtClean="0">
                <a:solidFill>
                  <a:srgbClr val="004B97"/>
                </a:solidFill>
              </a:rPr>
              <a:t>3.0 +</a:t>
            </a:r>
            <a:endParaRPr sz="2400" dirty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sz="2400" b="1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sz="2400" b="1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'SPIN</a:t>
            </a:r>
            <a:r>
              <a:rPr sz="2400" b="1" dirty="0">
                <a:solidFill>
                  <a:srgbClr val="004B97"/>
                </a:solidFill>
              </a:rPr>
              <a:t>' off web applications</a:t>
            </a:r>
          </a:p>
          <a:p>
            <a:pPr fontAlgn="base">
              <a:spcAft>
                <a:spcPct val="0"/>
              </a:spcAft>
              <a:defRPr/>
            </a:pPr>
            <a:endParaRPr sz="2400" b="1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sz="2400" b="1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sz="2400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157288" y="1111250"/>
            <a:ext cx="7229475" cy="4525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1" fontAlgn="auto" hangingPunct="1">
              <a:spcBef>
                <a:spcPct val="20000"/>
              </a:spcBef>
              <a:spcAft>
                <a:spcPts val="0"/>
              </a:spcAft>
              <a:buSzPct val="35000"/>
              <a:buFontTx/>
              <a:buBlip>
                <a:blip r:embed="rId3"/>
              </a:buBlip>
              <a:defRPr lang="en-US" sz="1800" kern="1200">
                <a:solidFill>
                  <a:srgbClr val="7F7F7F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0" i="0" kern="1200">
                <a:solidFill>
                  <a:srgbClr val="7F7F7F"/>
                </a:solidFill>
                <a:latin typeface="Minion Pro Med"/>
                <a:ea typeface="ＭＳ Ｐゴシック" charset="-128"/>
                <a:cs typeface="Minion Pro Med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0" i="0" kern="1200">
                <a:solidFill>
                  <a:srgbClr val="7F7F7F"/>
                </a:solidFill>
                <a:latin typeface="Minion Pro Med"/>
                <a:ea typeface="ＭＳ Ｐゴシック" charset="-128"/>
                <a:cs typeface="Minion Pro Med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i="0" kern="1200">
                <a:solidFill>
                  <a:srgbClr val="7F7F7F"/>
                </a:solidFill>
                <a:latin typeface="Minion Pro Med"/>
                <a:ea typeface="ＭＳ Ｐゴシック" charset="-128"/>
                <a:cs typeface="Minion Pro Med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0" i="0" kern="1200">
                <a:solidFill>
                  <a:srgbClr val="7F7F7F"/>
                </a:solidFill>
                <a:latin typeface="Minion Pro Med"/>
                <a:ea typeface="ＭＳ Ｐゴシック" charset="-128"/>
                <a:cs typeface="Minion Pro Me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defRPr/>
            </a:pPr>
            <a:endParaRPr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Aft>
                <a:spcPct val="0"/>
              </a:spcAft>
              <a:defRPr/>
            </a:pPr>
            <a:endParaRPr lang="en-US" dirty="0" smtClean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</p:txBody>
      </p:sp>
      <p:pic>
        <p:nvPicPr>
          <p:cNvPr id="4099" name="Picture 3" descr="C:\Temp\Totem-inception-2010-26704568-480-2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84" y="4539607"/>
            <a:ext cx="2634253" cy="109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387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next?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111250"/>
            <a:ext cx="7229475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defRPr/>
            </a:pPr>
            <a:endParaRPr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sz="2400" b="1" dirty="0" smtClean="0">
                <a:solidFill>
                  <a:srgbClr val="004B97"/>
                </a:solidFill>
              </a:rPr>
              <a:t>Other GIS Development</a:t>
            </a:r>
          </a:p>
          <a:p>
            <a:pPr marL="0" indent="0" fontAlgn="base">
              <a:spcAft>
                <a:spcPct val="0"/>
              </a:spcAft>
              <a:buNone/>
              <a:defRPr/>
            </a:pPr>
            <a:endParaRPr sz="2400" b="1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Strategies driven by work process needs</a:t>
            </a:r>
          </a:p>
          <a:p>
            <a:pPr fontAlgn="base">
              <a:spcAft>
                <a:spcPct val="0"/>
              </a:spcAft>
              <a:defRPr/>
            </a:pPr>
            <a:endParaRPr sz="2400" b="1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sz="2400" b="1" dirty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>
                <a:solidFill>
                  <a:srgbClr val="004B97"/>
                </a:solidFill>
              </a:rPr>
              <a:t>Mobile Development</a:t>
            </a:r>
            <a:endParaRPr sz="2400" dirty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sz="2400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157288" y="1111250"/>
            <a:ext cx="7229475" cy="4525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1" fontAlgn="auto" hangingPunct="1">
              <a:spcBef>
                <a:spcPct val="20000"/>
              </a:spcBef>
              <a:spcAft>
                <a:spcPts val="0"/>
              </a:spcAft>
              <a:buSzPct val="35000"/>
              <a:buFontTx/>
              <a:buBlip>
                <a:blip r:embed="rId3"/>
              </a:buBlip>
              <a:defRPr lang="en-US" sz="1800" kern="1200">
                <a:solidFill>
                  <a:srgbClr val="7F7F7F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0" i="0" kern="1200">
                <a:solidFill>
                  <a:srgbClr val="7F7F7F"/>
                </a:solidFill>
                <a:latin typeface="Minion Pro Med"/>
                <a:ea typeface="ＭＳ Ｐゴシック" charset="-128"/>
                <a:cs typeface="Minion Pro Med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0" i="0" kern="1200">
                <a:solidFill>
                  <a:srgbClr val="7F7F7F"/>
                </a:solidFill>
                <a:latin typeface="Minion Pro Med"/>
                <a:ea typeface="ＭＳ Ｐゴシック" charset="-128"/>
                <a:cs typeface="Minion Pro Med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i="0" kern="1200">
                <a:solidFill>
                  <a:srgbClr val="7F7F7F"/>
                </a:solidFill>
                <a:latin typeface="Minion Pro Med"/>
                <a:ea typeface="ＭＳ Ｐゴシック" charset="-128"/>
                <a:cs typeface="Minion Pro Med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0" i="0" kern="1200">
                <a:solidFill>
                  <a:srgbClr val="7F7F7F"/>
                </a:solidFill>
                <a:latin typeface="Minion Pro Med"/>
                <a:ea typeface="ＭＳ Ｐゴシック" charset="-128"/>
                <a:cs typeface="Minion Pro Me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defRPr/>
            </a:pPr>
            <a:endParaRPr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</p:txBody>
      </p:sp>
      <p:pic>
        <p:nvPicPr>
          <p:cNvPr id="4098" name="Picture 2" descr="C:\Temp\nexus-7-galaxy-nexus-jelly-be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310" y="4389614"/>
            <a:ext cx="2386347" cy="19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Temp\ladytech.p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76" y="2915428"/>
            <a:ext cx="1755902" cy="207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870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375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38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WRAP UP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111250"/>
            <a:ext cx="7229475" cy="53419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defRPr/>
            </a:pPr>
            <a:endParaRPr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LWC Overview</a:t>
            </a:r>
          </a:p>
          <a:p>
            <a:pPr fontAlgn="base">
              <a:spcAft>
                <a:spcPct val="0"/>
              </a:spcAft>
              <a:defRPr/>
            </a:pPr>
            <a:endParaRPr sz="2400" b="1" dirty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Current GIS Resources &amp; Strategies</a:t>
            </a:r>
          </a:p>
          <a:p>
            <a:pPr fontAlgn="base">
              <a:spcAft>
                <a:spcPct val="0"/>
              </a:spcAft>
              <a:defRPr/>
            </a:pPr>
            <a:endParaRPr sz="2400" b="1" dirty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From Old to New</a:t>
            </a:r>
          </a:p>
          <a:p>
            <a:pPr fontAlgn="base">
              <a:spcAft>
                <a:spcPct val="0"/>
              </a:spcAft>
              <a:defRPr/>
            </a:pPr>
            <a:endParaRPr sz="2400" b="1" dirty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What’s Next?</a:t>
            </a:r>
          </a:p>
          <a:p>
            <a:pPr fontAlgn="base">
              <a:spcAft>
                <a:spcPct val="0"/>
              </a:spcAft>
              <a:defRPr/>
            </a:pPr>
            <a:endParaRPr sz="2400" b="1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Wrap Up</a:t>
            </a:r>
          </a:p>
          <a:p>
            <a:pPr marL="0" indent="0" fontAlgn="base">
              <a:spcAft>
                <a:spcPct val="0"/>
              </a:spcAft>
              <a:buFontTx/>
              <a:buNone/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498600"/>
            <a:ext cx="7229475" cy="42751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fontAlgn="base">
              <a:spcAft>
                <a:spcPct val="0"/>
              </a:spcAft>
              <a:buFontTx/>
              <a:buNone/>
              <a:defRPr/>
            </a:pPr>
            <a:r>
              <a:rPr sz="6000" b="1" dirty="0" smtClean="0">
                <a:solidFill>
                  <a:srgbClr val="004B97"/>
                </a:solidFill>
              </a:rPr>
              <a:t>Questions?</a:t>
            </a:r>
            <a:endParaRPr sz="6000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sz="6000" dirty="0"/>
          </a:p>
          <a:p>
            <a:pPr marL="0" indent="0" fontAlgn="base">
              <a:spcAft>
                <a:spcPct val="0"/>
              </a:spcAft>
              <a:buFontTx/>
              <a:buNone/>
              <a:defRPr/>
            </a:pPr>
            <a:endParaRPr sz="2000" dirty="0" smtClean="0"/>
          </a:p>
          <a:p>
            <a:pPr marL="0" indent="0" fontAlgn="base">
              <a:spcAft>
                <a:spcPct val="0"/>
              </a:spcAft>
              <a:buFontTx/>
              <a:buNone/>
              <a:defRPr/>
            </a:pPr>
            <a:endParaRPr sz="2000" dirty="0"/>
          </a:p>
          <a:p>
            <a:pPr marL="0" indent="0" fontAlgn="base">
              <a:spcAft>
                <a:spcPct val="0"/>
              </a:spcAft>
              <a:buFontTx/>
              <a:buNone/>
              <a:defRPr/>
            </a:pPr>
            <a:endParaRPr sz="2000" dirty="0" smtClean="0"/>
          </a:p>
          <a:p>
            <a:pPr marL="0" indent="0" fontAlgn="base">
              <a:spcAft>
                <a:spcPct val="0"/>
              </a:spcAft>
              <a:buFontTx/>
              <a:buNone/>
              <a:defRPr/>
            </a:pPr>
            <a:endParaRPr sz="2000" dirty="0" smtClean="0"/>
          </a:p>
          <a:p>
            <a:pPr marL="0" indent="0" fontAlgn="base">
              <a:spcAft>
                <a:spcPct val="0"/>
              </a:spcAft>
              <a:buFontTx/>
              <a:buNone/>
              <a:defRPr/>
            </a:pPr>
            <a:r>
              <a:rPr sz="2000" b="1" dirty="0" smtClean="0"/>
              <a:t>Christina Gnadinger</a:t>
            </a:r>
          </a:p>
          <a:p>
            <a:pPr marL="0" indent="0" fontAlgn="base">
              <a:spcAft>
                <a:spcPct val="0"/>
              </a:spcAft>
              <a:buFontTx/>
              <a:buNone/>
              <a:defRPr/>
            </a:pPr>
            <a:r>
              <a:rPr sz="2000" i="1" dirty="0" smtClean="0"/>
              <a:t>CGnadinger@lwcky.com</a:t>
            </a:r>
            <a:endParaRPr sz="2000" i="1" dirty="0"/>
          </a:p>
          <a:p>
            <a:pPr fontAlgn="base">
              <a:spcAft>
                <a:spcPct val="0"/>
              </a:spcAft>
              <a:defRPr/>
            </a:pPr>
            <a:endParaRPr sz="6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44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ＭＳ Ｐゴシック" charset="-128"/>
              <a:cs typeface="+mn-cs"/>
            </a:endParaRPr>
          </a:p>
        </p:txBody>
      </p:sp>
      <p:sp>
        <p:nvSpPr>
          <p:cNvPr id="39956" name="Rectangle 20"/>
          <p:cNvSpPr>
            <a:spLocks/>
          </p:cNvSpPr>
          <p:nvPr/>
        </p:nvSpPr>
        <p:spPr bwMode="auto">
          <a:xfrm>
            <a:off x="352425" y="1698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en-US" sz="4000" cap="all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ＭＳ Ｐゴシック" charset="-128"/>
                <a:cs typeface="+mn-cs"/>
              </a:rPr>
              <a:t>Louisville Water Company</a:t>
            </a:r>
          </a:p>
        </p:txBody>
      </p:sp>
      <p:pic>
        <p:nvPicPr>
          <p:cNvPr id="15376" name="Picture 16" descr="Z:\My Documents\Misc Work Docs\LWC Logos, Templates, etc\LWClogo2colo_ jpe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2154238"/>
            <a:ext cx="2176463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 sz="44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ＭＳ Ｐゴシック" charset="-128"/>
              <a:cs typeface="+mn-cs"/>
            </a:endParaRPr>
          </a:p>
        </p:txBody>
      </p:sp>
      <p:pic>
        <p:nvPicPr>
          <p:cNvPr id="15363" name="Picture 15" descr="hydrant5x5f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3962400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6" descr="meter5x5fa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960563"/>
            <a:ext cx="1414462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6" name="Rectangle 20"/>
          <p:cNvSpPr>
            <a:spLocks/>
          </p:cNvSpPr>
          <p:nvPr/>
        </p:nvSpPr>
        <p:spPr bwMode="auto">
          <a:xfrm>
            <a:off x="352425" y="1698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en-US" sz="4000" cap="all" dirty="0">
                <a:effectLst>
                  <a:outerShdw blurRad="38100" dist="38100" dir="2700000" algn="tl">
                    <a:srgbClr val="C0C0C0"/>
                  </a:outerShdw>
                </a:effectLst>
                <a:latin typeface="Myriad Pro" pitchFamily="34" charset="0"/>
                <a:ea typeface="ＭＳ Ｐゴシック" charset="-128"/>
                <a:cs typeface="+mn-cs"/>
              </a:rPr>
              <a:t>Louisville Water Company</a:t>
            </a:r>
          </a:p>
        </p:txBody>
      </p:sp>
      <p:pic>
        <p:nvPicPr>
          <p:cNvPr id="15366" name="Picture 20" descr="C:\Users\cgnadinger.LWC\Desktop\StaticBase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006475"/>
            <a:ext cx="4521200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5092700" y="1684338"/>
            <a:ext cx="1895475" cy="554037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tx1">
                <a:lumMod val="65000"/>
                <a:lumOff val="35000"/>
                <a:alpha val="7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 eaLnBrk="1" hangingPunct="1">
              <a:defRPr/>
            </a:pPr>
            <a:r>
              <a:rPr lang="en-US" sz="15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620 SQUARE MILE</a:t>
            </a:r>
          </a:p>
          <a:p>
            <a:pPr algn="ctr" defTabSz="914400" eaLnBrk="1" hangingPunct="1">
              <a:defRPr/>
            </a:pPr>
            <a:r>
              <a:rPr lang="en-US" sz="15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SERVICE AREA</a:t>
            </a:r>
          </a:p>
        </p:txBody>
      </p:sp>
      <p:pic>
        <p:nvPicPr>
          <p:cNvPr id="15368" name="Picture 18" descr="pipe5x5_b_fa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1387475"/>
            <a:ext cx="1535113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9" descr="valve5x5fa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4976813"/>
            <a:ext cx="14732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1300163" y="1614488"/>
            <a:ext cx="16287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  <a:cs typeface="+mn-cs"/>
              </a:rPr>
              <a:t>&gt;  302,000 SERVICE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  <a:cs typeface="+mn-cs"/>
              </a:rPr>
              <a:t>CONNECTIONS</a:t>
            </a: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986751" y="5403502"/>
            <a:ext cx="14319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  <a:cs typeface="+mn-cs"/>
              </a:rPr>
              <a:t>&gt; 23,500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  <a:cs typeface="+mn-cs"/>
              </a:rPr>
              <a:t>FIRE HYDRANTS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3797300" y="4471988"/>
            <a:ext cx="7858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  <a:cs typeface="+mn-cs"/>
              </a:rPr>
              <a:t>&gt; 51,000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  <a:cs typeface="+mn-cs"/>
              </a:rPr>
              <a:t>VALVES</a:t>
            </a: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3419475" y="2978150"/>
            <a:ext cx="12160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  <a:cs typeface="+mn-cs"/>
              </a:rPr>
              <a:t>&gt; 4,100 MILES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  <a:cs typeface="+mn-cs"/>
              </a:rPr>
              <a:t>OF PIPE</a:t>
            </a:r>
          </a:p>
        </p:txBody>
      </p:sp>
    </p:spTree>
    <p:extLst>
      <p:ext uri="{BB962C8B-B14F-4D97-AF65-F5344CB8AC3E}">
        <p14:creationId xmlns:p14="http://schemas.microsoft.com/office/powerpoint/2010/main" val="2767573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/>
      <p:bldP spid="17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GIS Resources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111250"/>
            <a:ext cx="3519487" cy="10175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defRPr/>
            </a:pPr>
            <a:endParaRPr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LWC GIS infrastructure</a:t>
            </a:r>
          </a:p>
          <a:p>
            <a:pPr fontAlgn="base">
              <a:spcAft>
                <a:spcPct val="0"/>
              </a:spcAft>
              <a:defRPr/>
            </a:pPr>
            <a:endParaRPr sz="2400" b="1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sz="2400" b="1" dirty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sz="2400" b="1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sz="2400" b="1" dirty="0">
              <a:solidFill>
                <a:srgbClr val="004B97"/>
              </a:solidFill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en-US" sz="2000" dirty="0" smtClean="0">
                <a:solidFill>
                  <a:srgbClr val="004B97"/>
                </a:solidFill>
                <a:latin typeface="+mn-lt"/>
              </a:rPr>
              <a:t>	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sz="2000" dirty="0">
                <a:solidFill>
                  <a:srgbClr val="004B97"/>
                </a:solidFill>
                <a:latin typeface="+mn-lt"/>
              </a:rPr>
              <a:t>	</a:t>
            </a:r>
            <a:endParaRPr lang="en-US" dirty="0"/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9075" y="3259138"/>
            <a:ext cx="3395663" cy="295275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38100" dist="38100" dir="2700000" sx="101000" sy="101000" algn="tl" rotWithShape="0">
              <a:schemeClr val="tx1">
                <a:lumMod val="50000"/>
                <a:lumOff val="50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8800" y="2027238"/>
            <a:ext cx="3835400" cy="24638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38100" dist="38100" dir="2700000" sx="101000" sy="101000" algn="tl" rotWithShape="0">
              <a:schemeClr val="tx1">
                <a:lumMod val="50000"/>
                <a:lumOff val="50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GIS Resources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108263" y="5826125"/>
            <a:ext cx="4154487" cy="5826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1" fontAlgn="auto" hangingPunct="1">
              <a:spcBef>
                <a:spcPct val="20000"/>
              </a:spcBef>
              <a:spcAft>
                <a:spcPts val="0"/>
              </a:spcAft>
              <a:buSzPct val="35000"/>
              <a:buFontTx/>
              <a:buBlip>
                <a:blip r:embed="rId3"/>
              </a:buBlip>
              <a:defRPr lang="en-US" sz="1800" kern="1200">
                <a:solidFill>
                  <a:srgbClr val="7F7F7F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0" i="0" kern="1200">
                <a:solidFill>
                  <a:srgbClr val="7F7F7F"/>
                </a:solidFill>
                <a:latin typeface="Minion Pro Med"/>
                <a:ea typeface="ＭＳ Ｐゴシック" charset="-128"/>
                <a:cs typeface="Minion Pro Med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0" i="0" kern="1200">
                <a:solidFill>
                  <a:srgbClr val="7F7F7F"/>
                </a:solidFill>
                <a:latin typeface="Minion Pro Med"/>
                <a:ea typeface="ＭＳ Ｐゴシック" charset="-128"/>
                <a:cs typeface="Minion Pro Med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i="0" kern="1200">
                <a:solidFill>
                  <a:srgbClr val="7F7F7F"/>
                </a:solidFill>
                <a:latin typeface="Minion Pro Med"/>
                <a:ea typeface="ＭＳ Ｐゴシック" charset="-128"/>
                <a:cs typeface="Minion Pro Med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0" i="0" kern="1200">
                <a:solidFill>
                  <a:srgbClr val="7F7F7F"/>
                </a:solidFill>
                <a:latin typeface="Minion Pro Med"/>
                <a:ea typeface="ＭＳ Ｐゴシック" charset="-128"/>
                <a:cs typeface="Minion Pro Me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Aft>
                <a:spcPct val="0"/>
              </a:spcAft>
              <a:buNone/>
              <a:defRPr/>
            </a:pPr>
            <a:r>
              <a:rPr sz="2400" b="1" dirty="0" smtClean="0">
                <a:solidFill>
                  <a:srgbClr val="004B97"/>
                </a:solidFill>
              </a:rPr>
              <a:t>Base Map Information</a:t>
            </a:r>
          </a:p>
          <a:p>
            <a:pPr marL="0" indent="0" fontAlgn="base">
              <a:spcAft>
                <a:spcPct val="0"/>
              </a:spcAft>
              <a:buFontTx/>
              <a:buNone/>
              <a:defRPr/>
            </a:pPr>
            <a:endParaRPr sz="2400" b="1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sz="2400" b="1" dirty="0" smtClean="0">
              <a:solidFill>
                <a:srgbClr val="004B97"/>
              </a:solidFill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en-US" sz="2000" dirty="0" smtClean="0">
                <a:solidFill>
                  <a:srgbClr val="004B97"/>
                </a:solidFill>
                <a:latin typeface="+mn-lt"/>
              </a:rPr>
              <a:t>	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sz="2000" dirty="0" smtClean="0">
                <a:solidFill>
                  <a:srgbClr val="004B97"/>
                </a:solidFill>
                <a:latin typeface="+mn-lt"/>
              </a:rPr>
              <a:t>	</a:t>
            </a:r>
            <a:endParaRPr lang="en-US" dirty="0" smtClean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</p:txBody>
      </p:sp>
      <p:pic>
        <p:nvPicPr>
          <p:cNvPr id="9" name="Picture 5" descr="Y:\StaticBase2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7288" y="1597025"/>
            <a:ext cx="5603875" cy="4002088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38100" dist="38100" dir="2700000" sx="101000" sy="101000" algn="tl" rotWithShape="0">
              <a:schemeClr val="tx1">
                <a:lumMod val="50000"/>
                <a:lumOff val="50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Temp\lojic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438" y="5223546"/>
            <a:ext cx="1316245" cy="59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8146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GIS Strategy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111250"/>
            <a:ext cx="7229475" cy="50577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defRPr/>
            </a:pPr>
            <a:endParaRPr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Aft>
                <a:spcPct val="0"/>
              </a:spcAft>
              <a:defRPr/>
            </a:pPr>
            <a:r>
              <a:rPr sz="2400" b="1" dirty="0" smtClean="0">
                <a:solidFill>
                  <a:srgbClr val="004B97"/>
                </a:solidFill>
              </a:rPr>
              <a:t>Varying levels of internal GIS users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sz="2000" dirty="0" smtClean="0">
                <a:solidFill>
                  <a:srgbClr val="004B97"/>
                </a:solidFill>
                <a:latin typeface="+mn-lt"/>
              </a:rPr>
              <a:t>	</a:t>
            </a:r>
          </a:p>
          <a:p>
            <a:pPr marL="457200" lvl="1" indent="0">
              <a:buFont typeface="Arial" charset="0"/>
              <a:buNone/>
              <a:defRPr/>
            </a:pPr>
            <a:endParaRPr lang="en-US" sz="2000" dirty="0" smtClean="0">
              <a:solidFill>
                <a:srgbClr val="004B97"/>
              </a:solidFill>
              <a:latin typeface="+mn-lt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en-US" sz="2000" dirty="0">
                <a:solidFill>
                  <a:srgbClr val="004B97"/>
                </a:solidFill>
                <a:latin typeface="+mn-lt"/>
              </a:rPr>
              <a:t>	</a:t>
            </a:r>
            <a:r>
              <a:rPr lang="en-US" sz="2000" dirty="0" smtClean="0">
                <a:solidFill>
                  <a:srgbClr val="004B97"/>
                </a:solidFill>
                <a:latin typeface="+mn-lt"/>
              </a:rPr>
              <a:t>Power Users / Editors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sz="2000" dirty="0">
                <a:solidFill>
                  <a:srgbClr val="004B97"/>
                </a:solidFill>
                <a:latin typeface="+mn-lt"/>
              </a:rPr>
              <a:t>	</a:t>
            </a:r>
            <a:endParaRPr lang="en-US" sz="2000" dirty="0" smtClean="0">
              <a:solidFill>
                <a:srgbClr val="004B97"/>
              </a:solidFill>
              <a:latin typeface="+mn-lt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en-US" sz="2000" dirty="0">
                <a:solidFill>
                  <a:srgbClr val="004B97"/>
                </a:solidFill>
                <a:latin typeface="+mn-lt"/>
              </a:rPr>
              <a:t>	</a:t>
            </a:r>
            <a:endParaRPr lang="en-US" sz="2000" dirty="0" smtClean="0">
              <a:solidFill>
                <a:srgbClr val="004B97"/>
              </a:solidFill>
              <a:latin typeface="+mn-lt"/>
            </a:endParaRPr>
          </a:p>
          <a:p>
            <a:pPr marL="457200" lvl="1" indent="0">
              <a:buFont typeface="Arial" charset="0"/>
              <a:buNone/>
              <a:defRPr/>
            </a:pPr>
            <a:endParaRPr lang="en-US" sz="2000" dirty="0" smtClean="0">
              <a:solidFill>
                <a:srgbClr val="004B97"/>
              </a:solidFill>
              <a:latin typeface="+mn-lt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en-US" sz="2000" dirty="0" smtClean="0">
                <a:solidFill>
                  <a:srgbClr val="004B97"/>
                </a:solidFill>
                <a:latin typeface="+mn-lt"/>
              </a:rPr>
              <a:t>        	</a:t>
            </a:r>
            <a:r>
              <a:rPr lang="en-US" sz="2000" dirty="0">
                <a:solidFill>
                  <a:srgbClr val="004B97"/>
                </a:solidFill>
                <a:latin typeface="+mn-lt"/>
              </a:rPr>
              <a:t>	</a:t>
            </a:r>
            <a:r>
              <a:rPr lang="en-US" sz="2000" dirty="0" smtClean="0">
                <a:solidFill>
                  <a:srgbClr val="004B97"/>
                </a:solidFill>
                <a:latin typeface="+mn-lt"/>
              </a:rPr>
              <a:t>	General Users</a:t>
            </a:r>
          </a:p>
          <a:p>
            <a:pPr marL="457200" lvl="1" indent="0">
              <a:buFont typeface="Arial" charset="0"/>
              <a:buNone/>
              <a:defRPr/>
            </a:pPr>
            <a:endParaRPr lang="en-US" sz="2000" dirty="0">
              <a:solidFill>
                <a:srgbClr val="004B97"/>
              </a:solidFill>
              <a:latin typeface="+mn-lt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en-US" sz="2000" dirty="0" smtClean="0">
                <a:solidFill>
                  <a:srgbClr val="004B97"/>
                </a:solidFill>
                <a:latin typeface="+mn-lt"/>
              </a:rPr>
              <a:t>	</a:t>
            </a:r>
          </a:p>
          <a:p>
            <a:pPr marL="457200" lvl="1" indent="0">
              <a:buFont typeface="Arial" charset="0"/>
              <a:buNone/>
              <a:defRPr/>
            </a:pPr>
            <a:endParaRPr lang="en-US" sz="2000" dirty="0" smtClean="0">
              <a:solidFill>
                <a:srgbClr val="004B97"/>
              </a:solidFill>
              <a:latin typeface="+mn-lt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en-US" sz="2000" dirty="0">
                <a:solidFill>
                  <a:srgbClr val="004B97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4B97"/>
                </a:solidFill>
                <a:latin typeface="+mn-lt"/>
              </a:rPr>
              <a:t>       					    Mobile GIS Users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sz="3400" b="1" dirty="0" smtClean="0">
                <a:solidFill>
                  <a:srgbClr val="004B97"/>
                </a:solidFill>
              </a:rPr>
              <a:t>	</a:t>
            </a:r>
            <a:endParaRPr lang="en-US" sz="2400" dirty="0" smtClean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</p:txBody>
      </p:sp>
      <p:pic>
        <p:nvPicPr>
          <p:cNvPr id="17412" name="Picture 4" descr="Y:\superman-computer-us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53" y="2182132"/>
            <a:ext cx="13081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Y:\happy-computerus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457" y="4146550"/>
            <a:ext cx="13319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Temp\Side_view_of_teenage_girl_driving_car_using_laptop_ZZ0660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942" y="4843459"/>
            <a:ext cx="1579563" cy="140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9798" y="4081235"/>
            <a:ext cx="166827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lvl="1"/>
            <a:r>
              <a:rPr lang="en-US" sz="2000" b="1" dirty="0">
                <a:solidFill>
                  <a:srgbClr val="C00000"/>
                </a:solidFill>
                <a:latin typeface="+mn-lt"/>
              </a:rPr>
              <a:t>General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Users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3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74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uiExpand="1" build="p"/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1692275"/>
            <a:ext cx="5797550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Web Application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111250"/>
            <a:ext cx="7229475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defRPr/>
            </a:pPr>
            <a:endParaRPr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Aft>
                <a:spcPct val="0"/>
              </a:spcAft>
              <a:defRPr/>
            </a:pPr>
            <a:endParaRPr sz="2400" b="1" dirty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sz="2400" b="1" dirty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57288" y="80963"/>
            <a:ext cx="6805612" cy="1143000"/>
          </a:xfrm>
        </p:spPr>
        <p:txBody>
          <a:bodyPr anchor="ctr"/>
          <a:lstStyle/>
          <a:p>
            <a:pPr>
              <a:defRPr/>
            </a:pP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Web Application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>
          <a:xfrm>
            <a:off x="1157288" y="1111250"/>
            <a:ext cx="7229475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defRPr/>
            </a:pPr>
            <a:endParaRPr b="1" dirty="0" smtClean="0">
              <a:solidFill>
                <a:srgbClr val="004B8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Aft>
                <a:spcPct val="0"/>
              </a:spcAft>
              <a:defRPr/>
            </a:pPr>
            <a:endParaRPr sz="2400" b="1" dirty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sz="2400" b="1" dirty="0">
              <a:solidFill>
                <a:srgbClr val="004B97"/>
              </a:solidFill>
            </a:endParaRPr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/>
          </a:p>
          <a:p>
            <a:pPr fontAlgn="base">
              <a:spcAft>
                <a:spcPct val="0"/>
              </a:spcAft>
              <a:defRPr/>
            </a:pPr>
            <a:endParaRPr dirty="0" smtClean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662238" y="5768975"/>
            <a:ext cx="3570287" cy="400050"/>
          </a:xfrm>
          <a:prstGeom prst="rect">
            <a:avLst/>
          </a:prstGeom>
          <a:noFill/>
          <a:ln>
            <a:noFill/>
          </a:ln>
          <a:effectLst>
            <a:outerShdw blurRad="25400" dist="38100" dir="2700000" algn="tl" rotWithShape="0">
              <a:srgbClr val="54BCEB">
                <a:alpha val="72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sz="2000" b="1" dirty="0" smtClean="0">
                <a:solidFill>
                  <a:srgbClr val="004B97"/>
                </a:solidFill>
                <a:cs typeface="+mn-cs"/>
              </a:rPr>
              <a:t>Complex Dynamic Services</a:t>
            </a:r>
            <a:endParaRPr lang="en-US" sz="2000" dirty="0" smtClean="0"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31988" y="4719638"/>
            <a:ext cx="3590925" cy="400050"/>
          </a:xfrm>
          <a:prstGeom prst="rect">
            <a:avLst/>
          </a:prstGeom>
          <a:noFill/>
          <a:ln>
            <a:noFill/>
          </a:ln>
          <a:effectLst>
            <a:outerShdw blurRad="25400" dist="38100" dir="2700000" algn="tl" rotWithShape="0">
              <a:srgbClr val="54BCEB">
                <a:alpha val="72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sz="2000" b="1" dirty="0" err="1" smtClean="0">
                <a:solidFill>
                  <a:srgbClr val="004B97"/>
                </a:solidFill>
                <a:cs typeface="+mn-cs"/>
              </a:rPr>
              <a:t>ArcIMS</a:t>
            </a:r>
            <a:r>
              <a:rPr lang="en-US" sz="2000" b="1" dirty="0" smtClean="0">
                <a:solidFill>
                  <a:srgbClr val="004B97"/>
                </a:solidFill>
                <a:cs typeface="+mn-cs"/>
              </a:rPr>
              <a:t> 9.3.1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47788" y="3573463"/>
            <a:ext cx="2503487" cy="400050"/>
          </a:xfrm>
          <a:prstGeom prst="rect">
            <a:avLst/>
          </a:prstGeom>
          <a:noFill/>
          <a:ln>
            <a:noFill/>
          </a:ln>
          <a:effectLst>
            <a:outerShdw blurRad="25400" dist="38100" dir="2700000" algn="tl" rotWithShape="0">
              <a:srgbClr val="54BCEB">
                <a:alpha val="72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sz="2000" b="1" dirty="0" smtClean="0">
                <a:solidFill>
                  <a:srgbClr val="004B97"/>
                </a:solidFill>
                <a:cs typeface="+mn-cs"/>
              </a:rPr>
              <a:t>Launched in 2004 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1371600"/>
            <a:ext cx="4019550" cy="296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731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17548</TotalTime>
  <Words>369</Words>
  <Application>Microsoft Office PowerPoint</Application>
  <PresentationFormat>On-screen Show (4:3)</PresentationFormat>
  <Paragraphs>260</Paragraphs>
  <Slides>26</Slides>
  <Notes>24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ENTERPRISE WEB-BASED GIS FOR THE LOUISVILLE WATER COMPANY</vt:lpstr>
      <vt:lpstr>Agenda</vt:lpstr>
      <vt:lpstr>PowerPoint Presentation</vt:lpstr>
      <vt:lpstr>PowerPoint Presentation</vt:lpstr>
      <vt:lpstr>GIS Resources</vt:lpstr>
      <vt:lpstr>GIS Resources</vt:lpstr>
      <vt:lpstr>Current GIS Strategy</vt:lpstr>
      <vt:lpstr>Existing Web Application</vt:lpstr>
      <vt:lpstr>Existing Web Application</vt:lpstr>
      <vt:lpstr>PowerPoint Presentation</vt:lpstr>
      <vt:lpstr>Design Challenges</vt:lpstr>
      <vt:lpstr>PERFORMANCE Challenges</vt:lpstr>
      <vt:lpstr>PERFORMANCE Challenges</vt:lpstr>
      <vt:lpstr>FUNCTIONALITY</vt:lpstr>
      <vt:lpstr>FUNCTIONALITY</vt:lpstr>
      <vt:lpstr>FUNCTIONALITY</vt:lpstr>
      <vt:lpstr>FUNCTIONALITY</vt:lpstr>
      <vt:lpstr>FUNCTIONALITY</vt:lpstr>
      <vt:lpstr>FUNCTIONALITY</vt:lpstr>
      <vt:lpstr>FUNCTIONALITY</vt:lpstr>
      <vt:lpstr>FUNCTIONALITY</vt:lpstr>
      <vt:lpstr>PowerPoint Presentation</vt:lpstr>
      <vt:lpstr>What’s next?</vt:lpstr>
      <vt:lpstr>What’s next?</vt:lpstr>
      <vt:lpstr>WRAP UP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HEADER HERE</dc:title>
  <dc:creator>gary couch</dc:creator>
  <cp:lastModifiedBy>Christina Gnadinger</cp:lastModifiedBy>
  <cp:revision>223</cp:revision>
  <dcterms:created xsi:type="dcterms:W3CDTF">2010-08-04T19:49:30Z</dcterms:created>
  <dcterms:modified xsi:type="dcterms:W3CDTF">2012-09-28T19:53:57Z</dcterms:modified>
</cp:coreProperties>
</file>