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3"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34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F455D6-32FD-4EEA-BF8F-398BA8D08889}" type="datetimeFigureOut">
              <a:rPr lang="en-US"/>
              <a:pPr>
                <a:defRPr/>
              </a:pPr>
              <a:t>9/24/2012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C2F892-CABD-4A2B-8CE0-5D6E3153E11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D27BB1-23FB-4963-8F8D-CD1BCD31B5D5}" type="datetimeFigureOut">
              <a:rPr lang="en-US"/>
              <a:pPr>
                <a:defRPr/>
              </a:pPr>
              <a:t>9/24/2012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7D77B4-7201-4236-A02B-FF1CE373FDF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DE508E-6283-4504-8991-A2D40062C777}" type="datetimeFigureOut">
              <a:rPr lang="en-US"/>
              <a:pPr>
                <a:defRPr/>
              </a:pPr>
              <a:t>9/24/2012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5C687C-BD90-4A9F-AF2C-3B2ABC1375F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39172B-6F29-4975-97DD-F73DD5C8C048}" type="datetimeFigureOut">
              <a:rPr lang="en-US"/>
              <a:pPr>
                <a:defRPr/>
              </a:pPr>
              <a:t>9/24/2012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10CC2-06A9-4CAC-99E0-FD581E20082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6AB50E-E2E8-48B7-AB6D-859DB336F793}" type="datetimeFigureOut">
              <a:rPr lang="en-US"/>
              <a:pPr>
                <a:defRPr/>
              </a:pPr>
              <a:t>9/24/2012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CCFB0C-2F8D-432D-AA86-6FA1DF3A1D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300F99-A64E-4561-8966-5D54BB99AED4}" type="datetimeFigureOut">
              <a:rPr lang="en-US"/>
              <a:pPr>
                <a:defRPr/>
              </a:pPr>
              <a:t>9/24/2012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00AAC4-54E6-4CC4-8410-1176D5EE168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6162B5-5BD0-4670-8575-5C83127CF920}" type="datetimeFigureOut">
              <a:rPr lang="en-US"/>
              <a:pPr>
                <a:defRPr/>
              </a:pPr>
              <a:t>9/24/2012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C3D88-B9E2-462E-A7AA-6494F1CA28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AB931D-2069-4229-99BD-517FB21E489C}" type="datetimeFigureOut">
              <a:rPr lang="en-US"/>
              <a:pPr>
                <a:defRPr/>
              </a:pPr>
              <a:t>9/24/2012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C0C90E-25A1-43C5-9639-C11491278E7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C5A22-2F1E-4CFE-B927-73B400E6A99C}" type="datetimeFigureOut">
              <a:rPr lang="en-US"/>
              <a:pPr>
                <a:defRPr/>
              </a:pPr>
              <a:t>9/24/2012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525F23-FBA6-4619-B263-1608CA6A21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6EC9E4-01E7-4CF7-93EC-3CED3CE8297E}" type="datetimeFigureOut">
              <a:rPr lang="en-US"/>
              <a:pPr>
                <a:defRPr/>
              </a:pPr>
              <a:t>9/24/2012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EA9CF8-65D0-4047-978E-CD84CBDD622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5271C1-1D65-4FF8-9F43-A4F4F001A079}" type="datetimeFigureOut">
              <a:rPr lang="en-US"/>
              <a:pPr>
                <a:defRPr/>
              </a:pPr>
              <a:t>9/24/2012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80B0F4-6F84-4CCD-8945-AD0FD5115C5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E4A6AC-3561-45CF-B137-E52C0D265349}" type="datetimeFigureOut">
              <a:rPr lang="en-US"/>
              <a:pPr>
                <a:defRPr/>
              </a:pPr>
              <a:t>9/24/2012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0387B2D-3021-4198-84A2-A6AFF42EDE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19200"/>
            <a:ext cx="7772400" cy="2381250"/>
          </a:xfrm>
        </p:spPr>
        <p:txBody>
          <a:bodyPr/>
          <a:lstStyle/>
          <a:p>
            <a:r>
              <a:rPr lang="en-US" smtClean="0"/>
              <a:t>A Public Sector Career Working In GIS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Ken Bailey, GISP</a:t>
            </a:r>
          </a:p>
          <a:p>
            <a:pPr fontAlgn="auto">
              <a:spcAft>
                <a:spcPts val="0"/>
              </a:spcAft>
              <a:buFont typeface="Arial" pitchFamily="34" charset="0"/>
              <a:buNone/>
              <a:defRPr/>
            </a:pPr>
            <a:r>
              <a:rPr lang="en-US" dirty="0" smtClean="0"/>
              <a:t>LOJIC Customer Support Specialist</a:t>
            </a:r>
          </a:p>
          <a:p>
            <a:pPr fontAlgn="auto">
              <a:spcAft>
                <a:spcPts val="0"/>
              </a:spcAft>
              <a:buFont typeface="Arial" pitchFamily="34" charset="0"/>
              <a:buNone/>
              <a:defRPr/>
            </a:pP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Last usage_27.jpg"/>
          <p:cNvPicPr>
            <a:picLocks noGrp="1" noChangeAspect="1"/>
          </p:cNvPicPr>
          <p:nvPr>
            <p:ph idx="1"/>
          </p:nvPr>
        </p:nvPicPr>
        <p:blipFill>
          <a:blip r:embed="rId2" cstate="print"/>
          <a:srcRect/>
          <a:stretch>
            <a:fillRect/>
          </a:stretch>
        </p:blipFill>
        <p:spPr>
          <a:xfrm>
            <a:off x="457200" y="509588"/>
            <a:ext cx="8229600" cy="5486400"/>
          </a:xfrm>
        </p:spPr>
      </p:pic>
      <p:sp>
        <p:nvSpPr>
          <p:cNvPr id="11267" name="Rectangle 4"/>
          <p:cNvSpPr>
            <a:spLocks noChangeArrowheads="1"/>
          </p:cNvSpPr>
          <p:nvPr/>
        </p:nvSpPr>
        <p:spPr bwMode="auto">
          <a:xfrm>
            <a:off x="1447800" y="6248400"/>
            <a:ext cx="6346825" cy="369888"/>
          </a:xfrm>
          <a:prstGeom prst="rect">
            <a:avLst/>
          </a:prstGeom>
          <a:noFill/>
          <a:ln w="9525">
            <a:noFill/>
            <a:miter lim="800000"/>
            <a:headEnd/>
            <a:tailEnd/>
          </a:ln>
        </p:spPr>
        <p:txBody>
          <a:bodyPr wrap="none">
            <a:spAutoFit/>
          </a:bodyPr>
          <a:lstStyle/>
          <a:p>
            <a:r>
              <a:rPr lang="en-US">
                <a:latin typeface="Calibri" pitchFamily="34" charset="0"/>
              </a:rPr>
              <a:t>I work with GIS Jay to laminate and prepare work for presentation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Ken Bailey_1 Digit Serial Number_4.jpg"/>
          <p:cNvPicPr>
            <a:picLocks noGrp="1" noChangeAspect="1"/>
          </p:cNvPicPr>
          <p:nvPr>
            <p:ph idx="1"/>
          </p:nvPr>
        </p:nvPicPr>
        <p:blipFill>
          <a:blip r:embed="rId2" cstate="print"/>
          <a:srcRect/>
          <a:stretch>
            <a:fillRect/>
          </a:stretch>
        </p:blipFill>
        <p:spPr>
          <a:xfrm>
            <a:off x="457200" y="585788"/>
            <a:ext cx="8229600" cy="5486400"/>
          </a:xfrm>
        </p:spPr>
      </p:pic>
      <p:sp>
        <p:nvSpPr>
          <p:cNvPr id="12291" name="Rectangle 4"/>
          <p:cNvSpPr>
            <a:spLocks noChangeArrowheads="1"/>
          </p:cNvSpPr>
          <p:nvPr/>
        </p:nvSpPr>
        <p:spPr bwMode="auto">
          <a:xfrm>
            <a:off x="1295400" y="6248400"/>
            <a:ext cx="6992938" cy="369888"/>
          </a:xfrm>
          <a:prstGeom prst="rect">
            <a:avLst/>
          </a:prstGeom>
          <a:noFill/>
          <a:ln w="9525">
            <a:noFill/>
            <a:miter lim="800000"/>
            <a:headEnd/>
            <a:tailEnd/>
          </a:ln>
        </p:spPr>
        <p:txBody>
          <a:bodyPr wrap="none">
            <a:spAutoFit/>
          </a:bodyPr>
          <a:lstStyle/>
          <a:p>
            <a:r>
              <a:rPr lang="en-US">
                <a:latin typeface="Calibri" pitchFamily="34" charset="0"/>
              </a:rPr>
              <a:t>I am explaining how important the Customer is to the Programming Staff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5" descr="Ken Bailey_1 Digit Serial Number_7.jpg"/>
          <p:cNvPicPr>
            <a:picLocks noGrp="1" noChangeAspect="1"/>
          </p:cNvPicPr>
          <p:nvPr>
            <p:ph idx="1"/>
          </p:nvPr>
        </p:nvPicPr>
        <p:blipFill>
          <a:blip r:embed="rId2" cstate="print"/>
          <a:srcRect/>
          <a:stretch>
            <a:fillRect/>
          </a:stretch>
        </p:blipFill>
        <p:spPr>
          <a:xfrm>
            <a:off x="492125" y="685800"/>
            <a:ext cx="8159750" cy="5440363"/>
          </a:xfrm>
        </p:spPr>
      </p:pic>
      <p:sp>
        <p:nvSpPr>
          <p:cNvPr id="13315" name="Rectangle 6"/>
          <p:cNvSpPr>
            <a:spLocks noChangeArrowheads="1"/>
          </p:cNvSpPr>
          <p:nvPr/>
        </p:nvSpPr>
        <p:spPr bwMode="auto">
          <a:xfrm>
            <a:off x="990600" y="6211888"/>
            <a:ext cx="7924800" cy="369887"/>
          </a:xfrm>
          <a:prstGeom prst="rect">
            <a:avLst/>
          </a:prstGeom>
          <a:noFill/>
          <a:ln w="9525">
            <a:noFill/>
            <a:miter lim="800000"/>
            <a:headEnd/>
            <a:tailEnd/>
          </a:ln>
        </p:spPr>
        <p:txBody>
          <a:bodyPr>
            <a:spAutoFit/>
          </a:bodyPr>
          <a:lstStyle/>
          <a:p>
            <a:r>
              <a:rPr lang="en-US">
                <a:latin typeface="Calibri" pitchFamily="34" charset="0"/>
              </a:rPr>
              <a:t>The programming staff is making a his point that the end user is often an idiot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Ken Bailey_1 Digit Serial Number_8.jpg"/>
          <p:cNvPicPr>
            <a:picLocks noGrp="1" noChangeAspect="1"/>
          </p:cNvPicPr>
          <p:nvPr>
            <p:ph idx="1"/>
          </p:nvPr>
        </p:nvPicPr>
        <p:blipFill>
          <a:blip r:embed="rId2" cstate="print"/>
          <a:srcRect/>
          <a:stretch>
            <a:fillRect/>
          </a:stretch>
        </p:blipFill>
        <p:spPr>
          <a:xfrm>
            <a:off x="457200" y="585788"/>
            <a:ext cx="8229600" cy="5486400"/>
          </a:xfrm>
        </p:spPr>
      </p:pic>
      <p:sp>
        <p:nvSpPr>
          <p:cNvPr id="14339" name="Rectangle 4"/>
          <p:cNvSpPr>
            <a:spLocks noChangeArrowheads="1"/>
          </p:cNvSpPr>
          <p:nvPr/>
        </p:nvSpPr>
        <p:spPr bwMode="auto">
          <a:xfrm>
            <a:off x="533400" y="6324600"/>
            <a:ext cx="8610600" cy="369888"/>
          </a:xfrm>
          <a:prstGeom prst="rect">
            <a:avLst/>
          </a:prstGeom>
          <a:noFill/>
          <a:ln w="9525">
            <a:noFill/>
            <a:miter lim="800000"/>
            <a:headEnd/>
            <a:tailEnd/>
          </a:ln>
        </p:spPr>
        <p:txBody>
          <a:bodyPr>
            <a:spAutoFit/>
          </a:bodyPr>
          <a:lstStyle/>
          <a:p>
            <a:r>
              <a:rPr lang="en-US">
                <a:latin typeface="Calibri" pitchFamily="34" charset="0"/>
              </a:rPr>
              <a:t>And of course we are congratulating each other on our understanding of the problem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228600"/>
            <a:ext cx="8229600" cy="5897563"/>
          </a:xfrm>
        </p:spPr>
        <p:txBody>
          <a:bodyPr/>
          <a:lstStyle/>
          <a:p>
            <a:pPr>
              <a:buFont typeface="Arial" charset="0"/>
              <a:buNone/>
            </a:pPr>
            <a:r>
              <a:rPr lang="en-US" b="1" smtClean="0"/>
              <a:t>Goals</a:t>
            </a:r>
          </a:p>
          <a:p>
            <a:pPr>
              <a:buFont typeface="Arial" charset="0"/>
              <a:buNone/>
            </a:pPr>
            <a:r>
              <a:rPr lang="en-US" b="1" smtClean="0"/>
              <a:t>    </a:t>
            </a:r>
            <a:r>
              <a:rPr lang="en-US" smtClean="0"/>
              <a:t>What is the goal of the customer? </a:t>
            </a:r>
          </a:p>
          <a:p>
            <a:pPr>
              <a:buFont typeface="Arial" charset="0"/>
              <a:buNone/>
            </a:pPr>
            <a:r>
              <a:rPr lang="en-US" smtClean="0"/>
              <a:t>    Do they want a map to decorate their room or office? </a:t>
            </a:r>
          </a:p>
          <a:p>
            <a:pPr>
              <a:buFont typeface="Arial" charset="0"/>
              <a:buNone/>
            </a:pPr>
            <a:r>
              <a:rPr lang="en-US" smtClean="0"/>
              <a:t>    </a:t>
            </a:r>
          </a:p>
          <a:p>
            <a:pPr>
              <a:buFont typeface="Arial" charset="0"/>
              <a:buNone/>
            </a:pPr>
            <a:r>
              <a:rPr lang="en-US" smtClean="0"/>
              <a:t>   It could happen but most likely not. The customer usually has a problem they need solved and GIS data will help do it. Your goal is to find out what they are trying to accomplish and find the best and lowest cost product to reach their goal.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rtlCol="0">
            <a:normAutofit fontScale="92500" lnSpcReduction="10000"/>
          </a:bodyPr>
          <a:lstStyle/>
          <a:p>
            <a:pPr fontAlgn="auto">
              <a:spcAft>
                <a:spcPts val="0"/>
              </a:spcAft>
              <a:buFont typeface="Arial" pitchFamily="34" charset="0"/>
              <a:buNone/>
              <a:defRPr/>
            </a:pPr>
            <a:r>
              <a:rPr lang="en-US" b="1" dirty="0" smtClean="0"/>
              <a:t>Responsibility</a:t>
            </a:r>
          </a:p>
          <a:p>
            <a:pPr fontAlgn="auto">
              <a:spcAft>
                <a:spcPts val="0"/>
              </a:spcAft>
              <a:buFont typeface="Arial" pitchFamily="34" charset="0"/>
              <a:buNone/>
              <a:defRPr/>
            </a:pPr>
            <a:r>
              <a:rPr lang="en-US" dirty="0" smtClean="0"/>
              <a:t>    What is the level of responsibility for the person requesting the data to the project? </a:t>
            </a:r>
          </a:p>
          <a:p>
            <a:pPr fontAlgn="auto">
              <a:spcAft>
                <a:spcPts val="0"/>
              </a:spcAft>
              <a:buFont typeface="Arial" pitchFamily="34" charset="0"/>
              <a:buNone/>
              <a:defRPr/>
            </a:pPr>
            <a:r>
              <a:rPr lang="en-US" dirty="0" smtClean="0"/>
              <a:t>    Are they a runner for someone else? Is this the property owner? </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Finding out how much the person with the request cares about the project is of great value. If they are a warm body sent down to get a map, they often come back wanting what their boss really wanted. This can be avoided by calling the responsible party.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rtlCol="0">
            <a:normAutofit fontScale="92500" lnSpcReduction="10000"/>
          </a:bodyPr>
          <a:lstStyle/>
          <a:p>
            <a:pPr fontAlgn="auto">
              <a:spcAft>
                <a:spcPts val="0"/>
              </a:spcAft>
              <a:buFont typeface="Arial" pitchFamily="34" charset="0"/>
              <a:buNone/>
              <a:defRPr/>
            </a:pPr>
            <a:r>
              <a:rPr lang="en-US" b="1" dirty="0" smtClean="0"/>
              <a:t>Attitude</a:t>
            </a:r>
          </a:p>
          <a:p>
            <a:pPr fontAlgn="auto">
              <a:spcAft>
                <a:spcPts val="0"/>
              </a:spcAft>
              <a:buFont typeface="Arial" pitchFamily="34" charset="0"/>
              <a:buNone/>
              <a:defRPr/>
            </a:pPr>
            <a:r>
              <a:rPr lang="en-US" dirty="0" smtClean="0"/>
              <a:t>    What is the attitude of the customer? Are they angry, impatient, or in a good mood and who isn't all three of these when needing GIS data? </a:t>
            </a:r>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r>
              <a:rPr lang="en-US" dirty="0" smtClean="0"/>
              <a:t>     Often a new customer will be evasive in answering questions. The customer often is incorrectly informed about what LOJIC can do and will insist that the incorrect information is correct. Often the incorrect information has been given to the customer by another department that has a limited GIS understanding.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rtlCol="0">
            <a:normAutofit fontScale="92500" lnSpcReduction="20000"/>
          </a:bodyPr>
          <a:lstStyle/>
          <a:p>
            <a:pPr fontAlgn="auto">
              <a:spcAft>
                <a:spcPts val="0"/>
              </a:spcAft>
              <a:buFont typeface="Arial" pitchFamily="34" charset="0"/>
              <a:buNone/>
              <a:defRPr/>
            </a:pPr>
            <a:r>
              <a:rPr lang="en-US" b="1" dirty="0" smtClean="0"/>
              <a:t>Behavior</a:t>
            </a:r>
          </a:p>
          <a:p>
            <a:pPr fontAlgn="auto">
              <a:spcAft>
                <a:spcPts val="0"/>
              </a:spcAft>
              <a:buFont typeface="Arial" pitchFamily="34" charset="0"/>
              <a:buNone/>
              <a:defRPr/>
            </a:pPr>
            <a:r>
              <a:rPr lang="en-US" b="1" dirty="0" smtClean="0"/>
              <a:t>    </a:t>
            </a:r>
            <a:r>
              <a:rPr lang="en-US" dirty="0" smtClean="0"/>
              <a:t>How is a customer acting?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This is closely tied to attitude but a good indicator of how much time I will spend with a customer in the lobby versus in my workspace. A person may have a poor attitude but their behavior indicates they are not acting on it. The reverse is also true. There have been some very odd requests made by some very difficult people at the LOJIC products department. It is important to look out for ones own safety as well as the safety of co-workers.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457200"/>
            <a:ext cx="8229600" cy="6096000"/>
          </a:xfrm>
        </p:spPr>
        <p:txBody>
          <a:bodyPr/>
          <a:lstStyle/>
          <a:p>
            <a:pPr>
              <a:buFont typeface="Arial" charset="0"/>
              <a:buNone/>
            </a:pPr>
            <a:r>
              <a:rPr lang="en-US" sz="7200" b="1" smtClean="0">
                <a:solidFill>
                  <a:srgbClr val="FF0000"/>
                </a:solidFill>
              </a:rPr>
              <a:t>G</a:t>
            </a:r>
            <a:r>
              <a:rPr lang="en-US" sz="7200" b="1" smtClean="0"/>
              <a:t>      Goals</a:t>
            </a:r>
          </a:p>
          <a:p>
            <a:pPr>
              <a:buFont typeface="Arial" charset="0"/>
              <a:buNone/>
            </a:pPr>
            <a:r>
              <a:rPr lang="en-US" sz="7200" b="1" smtClean="0">
                <a:solidFill>
                  <a:srgbClr val="FF0000"/>
                </a:solidFill>
              </a:rPr>
              <a:t>R   </a:t>
            </a:r>
            <a:r>
              <a:rPr lang="en-US" sz="7200" b="1" smtClean="0"/>
              <a:t>    Responsibility</a:t>
            </a:r>
          </a:p>
          <a:p>
            <a:pPr>
              <a:buFont typeface="Arial" charset="0"/>
              <a:buNone/>
            </a:pPr>
            <a:r>
              <a:rPr lang="en-US" sz="7200" b="1" smtClean="0">
                <a:solidFill>
                  <a:srgbClr val="FF0000"/>
                </a:solidFill>
              </a:rPr>
              <a:t>A</a:t>
            </a:r>
            <a:r>
              <a:rPr lang="en-US" sz="7200" b="1" smtClean="0"/>
              <a:t>       Attitude</a:t>
            </a:r>
          </a:p>
          <a:p>
            <a:pPr>
              <a:buFont typeface="Arial" charset="0"/>
              <a:buNone/>
            </a:pPr>
            <a:r>
              <a:rPr lang="en-US" sz="7200" b="1" smtClean="0">
                <a:solidFill>
                  <a:srgbClr val="FF0000"/>
                </a:solidFill>
              </a:rPr>
              <a:t>B</a:t>
            </a:r>
            <a:r>
              <a:rPr lang="en-US" sz="7200" b="1" smtClean="0"/>
              <a:t>       Behavior</a:t>
            </a:r>
          </a:p>
          <a:p>
            <a:pPr>
              <a:buFont typeface="Arial" charset="0"/>
              <a:buNone/>
            </a:pPr>
            <a:endParaRPr lang="en-US" sz="72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descr="Ken Bailey_1 Digit Serial Number_2.jpg"/>
          <p:cNvPicPr>
            <a:picLocks noGrp="1" noChangeAspect="1"/>
          </p:cNvPicPr>
          <p:nvPr>
            <p:ph idx="1"/>
          </p:nvPr>
        </p:nvPicPr>
        <p:blipFill>
          <a:blip r:embed="rId2" cstate="print"/>
          <a:srcRect/>
          <a:stretch>
            <a:fillRect/>
          </a:stretch>
        </p:blipFill>
        <p:spPr>
          <a:xfrm>
            <a:off x="457200" y="509588"/>
            <a:ext cx="8229600" cy="5486400"/>
          </a:xfrm>
        </p:spPr>
      </p:pic>
      <p:sp>
        <p:nvSpPr>
          <p:cNvPr id="3075" name="Rectangle 4"/>
          <p:cNvSpPr>
            <a:spLocks noChangeArrowheads="1"/>
          </p:cNvSpPr>
          <p:nvPr/>
        </p:nvSpPr>
        <p:spPr bwMode="auto">
          <a:xfrm>
            <a:off x="2667000" y="6172200"/>
            <a:ext cx="3265488" cy="369888"/>
          </a:xfrm>
          <a:prstGeom prst="rect">
            <a:avLst/>
          </a:prstGeom>
          <a:noFill/>
          <a:ln w="9525">
            <a:noFill/>
            <a:miter lim="800000"/>
            <a:headEnd/>
            <a:tailEnd/>
          </a:ln>
        </p:spPr>
        <p:txBody>
          <a:bodyPr wrap="none">
            <a:spAutoFit/>
          </a:bodyPr>
          <a:lstStyle/>
          <a:p>
            <a:r>
              <a:rPr lang="en-US">
                <a:latin typeface="Calibri" pitchFamily="34" charset="0"/>
              </a:rPr>
              <a:t>I work with collogues and Mylars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Ken Bailey_1 Digit Serial Number_11.jpg"/>
          <p:cNvPicPr>
            <a:picLocks noGrp="1" noChangeAspect="1"/>
          </p:cNvPicPr>
          <p:nvPr>
            <p:ph idx="1"/>
          </p:nvPr>
        </p:nvPicPr>
        <p:blipFill>
          <a:blip r:embed="rId2" cstate="print"/>
          <a:srcRect/>
          <a:stretch>
            <a:fillRect/>
          </a:stretch>
        </p:blipFill>
        <p:spPr>
          <a:xfrm>
            <a:off x="457200" y="585788"/>
            <a:ext cx="8229600" cy="5486400"/>
          </a:xfrm>
        </p:spPr>
      </p:pic>
      <p:sp>
        <p:nvSpPr>
          <p:cNvPr id="4099" name="Rectangle 4"/>
          <p:cNvSpPr>
            <a:spLocks noChangeArrowheads="1"/>
          </p:cNvSpPr>
          <p:nvPr/>
        </p:nvSpPr>
        <p:spPr bwMode="auto">
          <a:xfrm>
            <a:off x="2667000" y="6248400"/>
            <a:ext cx="3548063" cy="369888"/>
          </a:xfrm>
          <a:prstGeom prst="rect">
            <a:avLst/>
          </a:prstGeom>
          <a:noFill/>
          <a:ln w="9525">
            <a:noFill/>
            <a:miter lim="800000"/>
            <a:headEnd/>
            <a:tailEnd/>
          </a:ln>
        </p:spPr>
        <p:txBody>
          <a:bodyPr wrap="none">
            <a:spAutoFit/>
          </a:bodyPr>
          <a:lstStyle/>
          <a:p>
            <a:r>
              <a:rPr lang="en-US">
                <a:latin typeface="Calibri" pitchFamily="34" charset="0"/>
              </a:rPr>
              <a:t>Co-workers use the LOJIC Map Book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Ken Bailey_1 Digit Serial Number_18.jpg"/>
          <p:cNvPicPr>
            <a:picLocks noGrp="1" noChangeAspect="1"/>
          </p:cNvPicPr>
          <p:nvPr>
            <p:ph idx="1"/>
          </p:nvPr>
        </p:nvPicPr>
        <p:blipFill>
          <a:blip r:embed="rId2" cstate="print"/>
          <a:srcRect/>
          <a:stretch>
            <a:fillRect/>
          </a:stretch>
        </p:blipFill>
        <p:spPr>
          <a:xfrm>
            <a:off x="457200" y="547688"/>
            <a:ext cx="8229600" cy="5486400"/>
          </a:xfrm>
        </p:spPr>
      </p:pic>
      <p:sp>
        <p:nvSpPr>
          <p:cNvPr id="5123" name="Rectangle 4"/>
          <p:cNvSpPr>
            <a:spLocks noChangeArrowheads="1"/>
          </p:cNvSpPr>
          <p:nvPr/>
        </p:nvSpPr>
        <p:spPr bwMode="auto">
          <a:xfrm>
            <a:off x="1371600" y="6248400"/>
            <a:ext cx="6670675" cy="369888"/>
          </a:xfrm>
          <a:prstGeom prst="rect">
            <a:avLst/>
          </a:prstGeom>
          <a:noFill/>
          <a:ln w="9525">
            <a:noFill/>
            <a:miter lim="800000"/>
            <a:headEnd/>
            <a:tailEnd/>
          </a:ln>
        </p:spPr>
        <p:txBody>
          <a:bodyPr wrap="none">
            <a:spAutoFit/>
          </a:bodyPr>
          <a:lstStyle/>
          <a:p>
            <a:r>
              <a:rPr lang="en-US">
                <a:latin typeface="Calibri" pitchFamily="34" charset="0"/>
              </a:rPr>
              <a:t>I work with a receptionist to keep appointments and walk-ins straight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Ken Bailey_1 Digit Serial Number_25.jpg"/>
          <p:cNvPicPr>
            <a:picLocks noGrp="1" noChangeAspect="1"/>
          </p:cNvPicPr>
          <p:nvPr>
            <p:ph idx="1"/>
          </p:nvPr>
        </p:nvPicPr>
        <p:blipFill>
          <a:blip r:embed="rId2" cstate="print"/>
          <a:srcRect/>
          <a:stretch>
            <a:fillRect/>
          </a:stretch>
        </p:blipFill>
        <p:spPr>
          <a:xfrm>
            <a:off x="457200" y="623888"/>
            <a:ext cx="8229600" cy="5486400"/>
          </a:xfrm>
        </p:spPr>
      </p:pic>
      <p:sp>
        <p:nvSpPr>
          <p:cNvPr id="6147" name="Rectangle 4"/>
          <p:cNvSpPr>
            <a:spLocks noChangeArrowheads="1"/>
          </p:cNvSpPr>
          <p:nvPr/>
        </p:nvSpPr>
        <p:spPr bwMode="auto">
          <a:xfrm>
            <a:off x="2590800" y="6248400"/>
            <a:ext cx="4778375" cy="369888"/>
          </a:xfrm>
          <a:prstGeom prst="rect">
            <a:avLst/>
          </a:prstGeom>
          <a:noFill/>
          <a:ln w="9525">
            <a:noFill/>
            <a:miter lim="800000"/>
            <a:headEnd/>
            <a:tailEnd/>
          </a:ln>
        </p:spPr>
        <p:txBody>
          <a:bodyPr wrap="none">
            <a:spAutoFit/>
          </a:bodyPr>
          <a:lstStyle/>
          <a:p>
            <a:r>
              <a:rPr lang="en-US">
                <a:latin typeface="Calibri" pitchFamily="34" charset="0"/>
              </a:rPr>
              <a:t>I solve as many problems in the lobby as possible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Ken Bailey_1 Digit Serial Number_39.jpg"/>
          <p:cNvPicPr>
            <a:picLocks noGrp="1" noChangeAspect="1"/>
          </p:cNvPicPr>
          <p:nvPr>
            <p:ph idx="1"/>
          </p:nvPr>
        </p:nvPicPr>
        <p:blipFill>
          <a:blip r:embed="rId2" cstate="print"/>
          <a:srcRect/>
          <a:stretch>
            <a:fillRect/>
          </a:stretch>
        </p:blipFill>
        <p:spPr>
          <a:xfrm>
            <a:off x="457200" y="585788"/>
            <a:ext cx="8229600" cy="5486400"/>
          </a:xfrm>
        </p:spPr>
      </p:pic>
      <p:sp>
        <p:nvSpPr>
          <p:cNvPr id="7171" name="Rectangle 4"/>
          <p:cNvSpPr>
            <a:spLocks noChangeArrowheads="1"/>
          </p:cNvSpPr>
          <p:nvPr/>
        </p:nvSpPr>
        <p:spPr bwMode="auto">
          <a:xfrm>
            <a:off x="2438400" y="6248400"/>
            <a:ext cx="4500563" cy="369888"/>
          </a:xfrm>
          <a:prstGeom prst="rect">
            <a:avLst/>
          </a:prstGeom>
          <a:noFill/>
          <a:ln w="9525">
            <a:noFill/>
            <a:miter lim="800000"/>
            <a:headEnd/>
            <a:tailEnd/>
          </a:ln>
        </p:spPr>
        <p:txBody>
          <a:bodyPr wrap="none">
            <a:spAutoFit/>
          </a:bodyPr>
          <a:lstStyle/>
          <a:p>
            <a:r>
              <a:rPr lang="en-US">
                <a:latin typeface="Calibri" pitchFamily="34" charset="0"/>
              </a:rPr>
              <a:t>I use the lobby computers as often as possible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Ken Bailey_1 Digit Serial Number_45.jpg"/>
          <p:cNvPicPr>
            <a:picLocks noGrp="1" noChangeAspect="1"/>
          </p:cNvPicPr>
          <p:nvPr>
            <p:ph idx="1"/>
          </p:nvPr>
        </p:nvPicPr>
        <p:blipFill>
          <a:blip r:embed="rId2" cstate="print"/>
          <a:srcRect/>
          <a:stretch>
            <a:fillRect/>
          </a:stretch>
        </p:blipFill>
        <p:spPr>
          <a:xfrm>
            <a:off x="457200" y="585788"/>
            <a:ext cx="8229600" cy="5486400"/>
          </a:xfrm>
        </p:spPr>
      </p:pic>
      <p:sp>
        <p:nvSpPr>
          <p:cNvPr id="8195" name="Rectangle 4"/>
          <p:cNvSpPr>
            <a:spLocks noChangeArrowheads="1"/>
          </p:cNvSpPr>
          <p:nvPr/>
        </p:nvSpPr>
        <p:spPr bwMode="auto">
          <a:xfrm>
            <a:off x="3276600" y="6248400"/>
            <a:ext cx="3421063" cy="369888"/>
          </a:xfrm>
          <a:prstGeom prst="rect">
            <a:avLst/>
          </a:prstGeom>
          <a:noFill/>
          <a:ln w="9525">
            <a:noFill/>
            <a:miter lim="800000"/>
            <a:headEnd/>
            <a:tailEnd/>
          </a:ln>
        </p:spPr>
        <p:txBody>
          <a:bodyPr wrap="none">
            <a:spAutoFit/>
          </a:bodyPr>
          <a:lstStyle/>
          <a:p>
            <a:r>
              <a:rPr lang="en-US">
                <a:latin typeface="Calibri" pitchFamily="34" charset="0"/>
              </a:rPr>
              <a:t>I work with MSD Customer Service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Ken Bailey_1 Digit Serial Number_48.jpg"/>
          <p:cNvPicPr>
            <a:picLocks noGrp="1" noChangeAspect="1"/>
          </p:cNvPicPr>
          <p:nvPr>
            <p:ph idx="1"/>
          </p:nvPr>
        </p:nvPicPr>
        <p:blipFill>
          <a:blip r:embed="rId2" cstate="print"/>
          <a:srcRect/>
          <a:stretch>
            <a:fillRect/>
          </a:stretch>
        </p:blipFill>
        <p:spPr>
          <a:xfrm>
            <a:off x="457200" y="585788"/>
            <a:ext cx="8229600" cy="5486400"/>
          </a:xfrm>
        </p:spPr>
      </p:pic>
      <p:sp>
        <p:nvSpPr>
          <p:cNvPr id="9219" name="Rectangle 4"/>
          <p:cNvSpPr>
            <a:spLocks noChangeArrowheads="1"/>
          </p:cNvSpPr>
          <p:nvPr/>
        </p:nvSpPr>
        <p:spPr bwMode="auto">
          <a:xfrm>
            <a:off x="1905000" y="6172200"/>
            <a:ext cx="6129338" cy="369888"/>
          </a:xfrm>
          <a:prstGeom prst="rect">
            <a:avLst/>
          </a:prstGeom>
          <a:noFill/>
          <a:ln w="9525">
            <a:noFill/>
            <a:miter lim="800000"/>
            <a:headEnd/>
            <a:tailEnd/>
          </a:ln>
        </p:spPr>
        <p:txBody>
          <a:bodyPr wrap="none">
            <a:spAutoFit/>
          </a:bodyPr>
          <a:lstStyle/>
          <a:p>
            <a:r>
              <a:rPr lang="en-US">
                <a:latin typeface="Calibri" pitchFamily="34" charset="0"/>
              </a:rPr>
              <a:t>I work with MSD Customer Service on both sides of the counter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Ken Bailey_1 Digit Serial Number_61.jpg"/>
          <p:cNvPicPr>
            <a:picLocks noGrp="1" noChangeAspect="1"/>
          </p:cNvPicPr>
          <p:nvPr>
            <p:ph idx="1"/>
          </p:nvPr>
        </p:nvPicPr>
        <p:blipFill>
          <a:blip r:embed="rId2" cstate="print"/>
          <a:srcRect/>
          <a:stretch>
            <a:fillRect/>
          </a:stretch>
        </p:blipFill>
        <p:spPr>
          <a:xfrm>
            <a:off x="457200" y="585788"/>
            <a:ext cx="8229600" cy="5486400"/>
          </a:xfrm>
        </p:spPr>
      </p:pic>
      <p:sp>
        <p:nvSpPr>
          <p:cNvPr id="10243" name="Rectangle 4"/>
          <p:cNvSpPr>
            <a:spLocks noChangeArrowheads="1"/>
          </p:cNvSpPr>
          <p:nvPr/>
        </p:nvSpPr>
        <p:spPr bwMode="auto">
          <a:xfrm>
            <a:off x="2286000" y="6248400"/>
            <a:ext cx="5245100" cy="369888"/>
          </a:xfrm>
          <a:prstGeom prst="rect">
            <a:avLst/>
          </a:prstGeom>
          <a:noFill/>
          <a:ln w="9525">
            <a:noFill/>
            <a:miter lim="800000"/>
            <a:headEnd/>
            <a:tailEnd/>
          </a:ln>
        </p:spPr>
        <p:txBody>
          <a:bodyPr wrap="none">
            <a:spAutoFit/>
          </a:bodyPr>
          <a:lstStyle/>
          <a:p>
            <a:r>
              <a:rPr lang="en-US">
                <a:latin typeface="Calibri" pitchFamily="34" charset="0"/>
              </a:rPr>
              <a:t>I sometimes work with customers with GIS in my cube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TotalTime>
  <Words>493</Words>
  <Application>Microsoft Office PowerPoint</Application>
  <PresentationFormat>On-screen Show (4:3)</PresentationFormat>
  <Paragraphs>37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Arial</vt:lpstr>
      <vt:lpstr>Office Theme</vt:lpstr>
      <vt:lpstr>A Public Sector Career Working In GIS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LOJIC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kbailey</dc:creator>
  <cp:lastModifiedBy>kbailey</cp:lastModifiedBy>
  <cp:revision>42</cp:revision>
  <dcterms:created xsi:type="dcterms:W3CDTF">2012-06-11T17:57:35Z</dcterms:created>
  <dcterms:modified xsi:type="dcterms:W3CDTF">2012-09-24T19:21:33Z</dcterms:modified>
</cp:coreProperties>
</file>