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5"/>
  </p:notesMasterIdLst>
  <p:sldIdLst>
    <p:sldId id="256" r:id="rId2"/>
    <p:sldId id="289" r:id="rId3"/>
    <p:sldId id="258" r:id="rId4"/>
    <p:sldId id="276" r:id="rId5"/>
    <p:sldId id="259" r:id="rId6"/>
    <p:sldId id="294" r:id="rId7"/>
    <p:sldId id="260" r:id="rId8"/>
    <p:sldId id="261" r:id="rId9"/>
    <p:sldId id="262" r:id="rId10"/>
    <p:sldId id="263" r:id="rId11"/>
    <p:sldId id="264" r:id="rId12"/>
    <p:sldId id="265" r:id="rId13"/>
    <p:sldId id="266" r:id="rId14"/>
    <p:sldId id="295" r:id="rId15"/>
    <p:sldId id="267" r:id="rId16"/>
    <p:sldId id="268" r:id="rId17"/>
    <p:sldId id="269" r:id="rId18"/>
    <p:sldId id="270" r:id="rId19"/>
    <p:sldId id="271" r:id="rId20"/>
    <p:sldId id="272" r:id="rId21"/>
    <p:sldId id="273" r:id="rId22"/>
    <p:sldId id="274" r:id="rId23"/>
    <p:sldId id="275" r:id="rId24"/>
    <p:sldId id="277" r:id="rId25"/>
    <p:sldId id="278" r:id="rId26"/>
    <p:sldId id="279" r:id="rId27"/>
    <p:sldId id="282" r:id="rId28"/>
    <p:sldId id="283" r:id="rId29"/>
    <p:sldId id="284" r:id="rId30"/>
    <p:sldId id="285" r:id="rId31"/>
    <p:sldId id="296" r:id="rId32"/>
    <p:sldId id="292" r:id="rId33"/>
    <p:sldId id="293" r:id="rId34"/>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139" autoAdjust="0"/>
  </p:normalViewPr>
  <p:slideViewPr>
    <p:cSldViewPr>
      <p:cViewPr varScale="1">
        <p:scale>
          <a:sx n="89" d="100"/>
          <a:sy n="89" d="100"/>
        </p:scale>
        <p:origin x="-108" y="-168"/>
      </p:cViewPr>
      <p:guideLst>
        <p:guide orient="horz" pos="2160"/>
        <p:guide pos="2880"/>
      </p:guideLst>
    </p:cSldViewPr>
  </p:slideViewPr>
  <p:outlineViewPr>
    <p:cViewPr>
      <p:scale>
        <a:sx n="33" d="100"/>
        <a:sy n="33" d="100"/>
      </p:scale>
      <p:origin x="0" y="1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2526" y="-84"/>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ADD0C9FD-B416-471F-A68B-98E285038D6A}" type="datetimeFigureOut">
              <a:rPr lang="en-US" smtClean="0"/>
              <a:pPr/>
              <a:t>10/2/2012</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3551001C-1216-43F8-B71E-2F1F2D4CC50D}" type="slidenum">
              <a:rPr lang="en-US" smtClean="0"/>
              <a:pPr/>
              <a:t>‹#›</a:t>
            </a:fld>
            <a:endParaRPr lang="en-US" dirty="0"/>
          </a:p>
        </p:txBody>
      </p:sp>
    </p:spTree>
    <p:extLst>
      <p:ext uri="{BB962C8B-B14F-4D97-AF65-F5344CB8AC3E}">
        <p14:creationId xmlns="" xmlns:p14="http://schemas.microsoft.com/office/powerpoint/2010/main" val="1187054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51001C-1216-43F8-B71E-2F1F2D4CC50D}" type="slidenum">
              <a:rPr lang="en-US" smtClean="0"/>
              <a:pPr/>
              <a:t>1</a:t>
            </a:fld>
            <a:endParaRPr lang="en-US" dirty="0"/>
          </a:p>
        </p:txBody>
      </p:sp>
    </p:spTree>
    <p:extLst>
      <p:ext uri="{BB962C8B-B14F-4D97-AF65-F5344CB8AC3E}">
        <p14:creationId xmlns="" xmlns:p14="http://schemas.microsoft.com/office/powerpoint/2010/main" val="3118812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51001C-1216-43F8-B71E-2F1F2D4CC50D}"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not their path.  </a:t>
            </a:r>
            <a:endParaRPr lang="en-US" dirty="0"/>
          </a:p>
        </p:txBody>
      </p:sp>
      <p:sp>
        <p:nvSpPr>
          <p:cNvPr id="4" name="Slide Number Placeholder 3"/>
          <p:cNvSpPr>
            <a:spLocks noGrp="1"/>
          </p:cNvSpPr>
          <p:nvPr>
            <p:ph type="sldNum" sz="quarter" idx="10"/>
          </p:nvPr>
        </p:nvSpPr>
        <p:spPr/>
        <p:txBody>
          <a:bodyPr/>
          <a:lstStyle/>
          <a:p>
            <a:fld id="{3551001C-1216-43F8-B71E-2F1F2D4CC50D}" type="slidenum">
              <a:rPr lang="en-US" smtClean="0"/>
              <a:pPr/>
              <a:t>11</a:t>
            </a:fld>
            <a:endParaRPr lang="en-US" dirty="0"/>
          </a:p>
        </p:txBody>
      </p:sp>
    </p:spTree>
    <p:extLst>
      <p:ext uri="{BB962C8B-B14F-4D97-AF65-F5344CB8AC3E}">
        <p14:creationId xmlns="" xmlns:p14="http://schemas.microsoft.com/office/powerpoint/2010/main" val="3300117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51001C-1216-43F8-B71E-2F1F2D4CC50D}"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51001C-1216-43F8-B71E-2F1F2D4CC50D}" type="slidenum">
              <a:rPr lang="en-US" smtClean="0"/>
              <a:pPr/>
              <a:t>13</a:t>
            </a:fld>
            <a:endParaRPr lang="en-US" dirty="0"/>
          </a:p>
        </p:txBody>
      </p:sp>
    </p:spTree>
    <p:extLst>
      <p:ext uri="{BB962C8B-B14F-4D97-AF65-F5344CB8AC3E}">
        <p14:creationId xmlns="" xmlns:p14="http://schemas.microsoft.com/office/powerpoint/2010/main" val="1820617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51001C-1216-43F8-B71E-2F1F2D4CC50D}"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51001C-1216-43F8-B71E-2F1F2D4CC50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Marias river was spelled </a:t>
            </a:r>
            <a:r>
              <a:rPr lang="en-US" dirty="0" err="1" smtClean="0"/>
              <a:t>maria’s</a:t>
            </a:r>
            <a:r>
              <a:rPr lang="en-US" dirty="0" smtClean="0"/>
              <a:t> river.  </a:t>
            </a:r>
            <a:endParaRPr lang="en-US" dirty="0"/>
          </a:p>
        </p:txBody>
      </p:sp>
      <p:sp>
        <p:nvSpPr>
          <p:cNvPr id="4" name="Slide Number Placeholder 3"/>
          <p:cNvSpPr>
            <a:spLocks noGrp="1"/>
          </p:cNvSpPr>
          <p:nvPr>
            <p:ph type="sldNum" sz="quarter" idx="10"/>
          </p:nvPr>
        </p:nvSpPr>
        <p:spPr/>
        <p:txBody>
          <a:bodyPr/>
          <a:lstStyle/>
          <a:p>
            <a:fld id="{3551001C-1216-43F8-B71E-2F1F2D4CC50D}" type="slidenum">
              <a:rPr lang="en-US" smtClean="0"/>
              <a:pPr/>
              <a:t>16</a:t>
            </a:fld>
            <a:endParaRPr lang="en-US" dirty="0"/>
          </a:p>
        </p:txBody>
      </p:sp>
    </p:spTree>
    <p:extLst>
      <p:ext uri="{BB962C8B-B14F-4D97-AF65-F5344CB8AC3E}">
        <p14:creationId xmlns="" xmlns:p14="http://schemas.microsoft.com/office/powerpoint/2010/main" val="972351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51001C-1216-43F8-B71E-2F1F2D4CC50D}"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Linear</a:t>
            </a:r>
            <a:r>
              <a:rPr lang="en-US" baseline="0" dirty="0" smtClean="0"/>
              <a:t> hydrography </a:t>
            </a:r>
            <a:endParaRPr lang="en-US" dirty="0"/>
          </a:p>
        </p:txBody>
      </p:sp>
      <p:sp>
        <p:nvSpPr>
          <p:cNvPr id="4" name="Slide Number Placeholder 3"/>
          <p:cNvSpPr>
            <a:spLocks noGrp="1"/>
          </p:cNvSpPr>
          <p:nvPr>
            <p:ph type="sldNum" sz="quarter" idx="10"/>
          </p:nvPr>
        </p:nvSpPr>
        <p:spPr/>
        <p:txBody>
          <a:bodyPr/>
          <a:lstStyle/>
          <a:p>
            <a:fld id="{3551001C-1216-43F8-B71E-2F1F2D4CC50D}" type="slidenum">
              <a:rPr lang="en-US" smtClean="0"/>
              <a:pPr/>
              <a:t>18</a:t>
            </a:fld>
            <a:endParaRPr lang="en-US" dirty="0"/>
          </a:p>
        </p:txBody>
      </p:sp>
    </p:spTree>
    <p:extLst>
      <p:ext uri="{BB962C8B-B14F-4D97-AF65-F5344CB8AC3E}">
        <p14:creationId xmlns="" xmlns:p14="http://schemas.microsoft.com/office/powerpoint/2010/main" val="3427587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51001C-1216-43F8-B71E-2F1F2D4CC50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51001C-1216-43F8-B71E-2F1F2D4CC50D}" type="slidenum">
              <a:rPr lang="en-US" smtClean="0"/>
              <a:pPr/>
              <a:t>2</a:t>
            </a:fld>
            <a:endParaRPr lang="en-US" dirty="0"/>
          </a:p>
        </p:txBody>
      </p:sp>
    </p:spTree>
    <p:extLst>
      <p:ext uri="{BB962C8B-B14F-4D97-AF65-F5344CB8AC3E}">
        <p14:creationId xmlns="" xmlns:p14="http://schemas.microsoft.com/office/powerpoint/2010/main" val="1922485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51001C-1216-43F8-B71E-2F1F2D4CC50D}"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51001C-1216-43F8-B71E-2F1F2D4CC50D}"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not travel</a:t>
            </a:r>
            <a:r>
              <a:rPr lang="en-US" baseline="0" dirty="0" smtClean="0"/>
              <a:t> entire waterway – only some portions  appear to connect because of being zoomed out</a:t>
            </a:r>
            <a:endParaRPr lang="en-US" dirty="0"/>
          </a:p>
        </p:txBody>
      </p:sp>
      <p:sp>
        <p:nvSpPr>
          <p:cNvPr id="4" name="Slide Number Placeholder 3"/>
          <p:cNvSpPr>
            <a:spLocks noGrp="1"/>
          </p:cNvSpPr>
          <p:nvPr>
            <p:ph type="sldNum" sz="quarter" idx="10"/>
          </p:nvPr>
        </p:nvSpPr>
        <p:spPr/>
        <p:txBody>
          <a:bodyPr/>
          <a:lstStyle/>
          <a:p>
            <a:fld id="{3551001C-1216-43F8-B71E-2F1F2D4CC50D}" type="slidenum">
              <a:rPr lang="en-US" smtClean="0"/>
              <a:pPr/>
              <a:t>22</a:t>
            </a:fld>
            <a:endParaRPr lang="en-US" dirty="0"/>
          </a:p>
        </p:txBody>
      </p:sp>
    </p:spTree>
    <p:extLst>
      <p:ext uri="{BB962C8B-B14F-4D97-AF65-F5344CB8AC3E}">
        <p14:creationId xmlns="" xmlns:p14="http://schemas.microsoft.com/office/powerpoint/2010/main" val="2175548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51001C-1216-43F8-B71E-2F1F2D4CC50D}"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264 campsites were identified</a:t>
            </a:r>
            <a:endParaRPr lang="en-US" dirty="0"/>
          </a:p>
        </p:txBody>
      </p:sp>
      <p:sp>
        <p:nvSpPr>
          <p:cNvPr id="4" name="Slide Number Placeholder 3"/>
          <p:cNvSpPr>
            <a:spLocks noGrp="1"/>
          </p:cNvSpPr>
          <p:nvPr>
            <p:ph type="sldNum" sz="quarter" idx="10"/>
          </p:nvPr>
        </p:nvSpPr>
        <p:spPr/>
        <p:txBody>
          <a:bodyPr/>
          <a:lstStyle/>
          <a:p>
            <a:fld id="{3551001C-1216-43F8-B71E-2F1F2D4CC50D}" type="slidenum">
              <a:rPr lang="en-US" smtClean="0"/>
              <a:pPr/>
              <a:t>24</a:t>
            </a:fld>
            <a:endParaRPr lang="en-US" dirty="0"/>
          </a:p>
        </p:txBody>
      </p:sp>
    </p:spTree>
    <p:extLst>
      <p:ext uri="{BB962C8B-B14F-4D97-AF65-F5344CB8AC3E}">
        <p14:creationId xmlns="" xmlns:p14="http://schemas.microsoft.com/office/powerpoint/2010/main" val="989429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51001C-1216-43F8-B71E-2F1F2D4CC50D}"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51001C-1216-43F8-B71E-2F1F2D4CC50D}"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east some west directions – not just</a:t>
            </a:r>
            <a:r>
              <a:rPr lang="en-US" baseline="0" dirty="0" smtClean="0"/>
              <a:t> one way</a:t>
            </a:r>
            <a:endParaRPr lang="en-US" dirty="0"/>
          </a:p>
        </p:txBody>
      </p:sp>
      <p:sp>
        <p:nvSpPr>
          <p:cNvPr id="4" name="Slide Number Placeholder 3"/>
          <p:cNvSpPr>
            <a:spLocks noGrp="1"/>
          </p:cNvSpPr>
          <p:nvPr>
            <p:ph type="sldNum" sz="quarter" idx="10"/>
          </p:nvPr>
        </p:nvSpPr>
        <p:spPr/>
        <p:txBody>
          <a:bodyPr/>
          <a:lstStyle/>
          <a:p>
            <a:fld id="{3551001C-1216-43F8-B71E-2F1F2D4CC50D}" type="slidenum">
              <a:rPr lang="en-US" smtClean="0"/>
              <a:pPr/>
              <a:t>27</a:t>
            </a:fld>
            <a:endParaRPr lang="en-US" dirty="0"/>
          </a:p>
        </p:txBody>
      </p:sp>
    </p:spTree>
    <p:extLst>
      <p:ext uri="{BB962C8B-B14F-4D97-AF65-F5344CB8AC3E}">
        <p14:creationId xmlns="" xmlns:p14="http://schemas.microsoft.com/office/powerpoint/2010/main" val="3552081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51001C-1216-43F8-B71E-2F1F2D4CC50D}"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51001C-1216-43F8-B71E-2F1F2D4CC50D}"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51001C-1216-43F8-B71E-2F1F2D4CC50D}" type="slidenum">
              <a:rPr lang="en-US" smtClean="0"/>
              <a:pPr/>
              <a:t>3</a:t>
            </a:fld>
            <a:endParaRPr lang="en-US" dirty="0"/>
          </a:p>
        </p:txBody>
      </p:sp>
    </p:spTree>
    <p:extLst>
      <p:ext uri="{BB962C8B-B14F-4D97-AF65-F5344CB8AC3E}">
        <p14:creationId xmlns="" xmlns:p14="http://schemas.microsoft.com/office/powerpoint/2010/main" val="2248077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51001C-1216-43F8-B71E-2F1F2D4CC50D}"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51001C-1216-43F8-B71E-2F1F2D4CC50D}"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51001C-1216-43F8-B71E-2F1F2D4CC50D}"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51001C-1216-43F8-B71E-2F1F2D4CC50D}" type="slidenum">
              <a:rPr lang="en-US" smtClean="0"/>
              <a:pPr/>
              <a:t>33</a:t>
            </a:fld>
            <a:endParaRPr lang="en-US" dirty="0"/>
          </a:p>
        </p:txBody>
      </p:sp>
    </p:spTree>
    <p:extLst>
      <p:ext uri="{BB962C8B-B14F-4D97-AF65-F5344CB8AC3E}">
        <p14:creationId xmlns="" xmlns:p14="http://schemas.microsoft.com/office/powerpoint/2010/main" val="3988004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Encountering Murphy’s Laws!!!!!</a:t>
            </a:r>
          </a:p>
        </p:txBody>
      </p:sp>
      <p:sp>
        <p:nvSpPr>
          <p:cNvPr id="4" name="Slide Number Placeholder 3"/>
          <p:cNvSpPr>
            <a:spLocks noGrp="1"/>
          </p:cNvSpPr>
          <p:nvPr>
            <p:ph type="sldNum" sz="quarter" idx="10"/>
          </p:nvPr>
        </p:nvSpPr>
        <p:spPr/>
        <p:txBody>
          <a:bodyPr/>
          <a:lstStyle/>
          <a:p>
            <a:fld id="{3551001C-1216-43F8-B71E-2F1F2D4CC50D}" type="slidenum">
              <a:rPr lang="en-US" smtClean="0"/>
              <a:pPr/>
              <a:t>4</a:t>
            </a:fld>
            <a:endParaRPr lang="en-US" dirty="0"/>
          </a:p>
        </p:txBody>
      </p:sp>
    </p:spTree>
    <p:extLst>
      <p:ext uri="{BB962C8B-B14F-4D97-AF65-F5344CB8AC3E}">
        <p14:creationId xmlns="" xmlns:p14="http://schemas.microsoft.com/office/powerpoint/2010/main" val="3749227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add map</a:t>
            </a:r>
            <a:endParaRPr lang="en-US" dirty="0"/>
          </a:p>
        </p:txBody>
      </p:sp>
      <p:sp>
        <p:nvSpPr>
          <p:cNvPr id="4" name="Slide Number Placeholder 3"/>
          <p:cNvSpPr>
            <a:spLocks noGrp="1"/>
          </p:cNvSpPr>
          <p:nvPr>
            <p:ph type="sldNum" sz="quarter" idx="10"/>
          </p:nvPr>
        </p:nvSpPr>
        <p:spPr/>
        <p:txBody>
          <a:bodyPr/>
          <a:lstStyle/>
          <a:p>
            <a:fld id="{3551001C-1216-43F8-B71E-2F1F2D4CC50D}" type="slidenum">
              <a:rPr lang="en-US" smtClean="0"/>
              <a:pPr/>
              <a:t>5</a:t>
            </a:fld>
            <a:endParaRPr lang="en-US" dirty="0"/>
          </a:p>
        </p:txBody>
      </p:sp>
    </p:spTree>
    <p:extLst>
      <p:ext uri="{BB962C8B-B14F-4D97-AF65-F5344CB8AC3E}">
        <p14:creationId xmlns="" xmlns:p14="http://schemas.microsoft.com/office/powerpoint/2010/main" val="3032346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51001C-1216-43F8-B71E-2F1F2D4CC50D}"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51001C-1216-43F8-B71E-2F1F2D4CC50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51001C-1216-43F8-B71E-2F1F2D4CC50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51001C-1216-43F8-B71E-2F1F2D4CC50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87A125-10B8-4EDE-9CF8-63B57416FEA7}" type="datetimeFigureOut">
              <a:rPr lang="en-US" smtClean="0"/>
              <a:pPr/>
              <a:t>10/2/2012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E64BC-B311-476C-91E4-84010593FE3E}" type="slidenum">
              <a:rPr lang="en-US" smtClean="0"/>
              <a:pPr/>
              <a:t>‹#›</a:t>
            </a:fld>
            <a:endParaRPr 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87A125-10B8-4EDE-9CF8-63B57416FEA7}" type="datetimeFigureOut">
              <a:rPr lang="en-US" smtClean="0"/>
              <a:pPr/>
              <a:t>10/2/2012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E64BC-B311-476C-91E4-84010593FE3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87A125-10B8-4EDE-9CF8-63B57416FEA7}" type="datetimeFigureOut">
              <a:rPr lang="en-US" smtClean="0"/>
              <a:pPr/>
              <a:t>10/2/2012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E64BC-B311-476C-91E4-84010593FE3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187A125-10B8-4EDE-9CF8-63B57416FEA7}" type="datetimeFigureOut">
              <a:rPr lang="en-US" smtClean="0"/>
              <a:pPr/>
              <a:t>10/2/2012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E64BC-B311-476C-91E4-84010593FE3E}"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87A125-10B8-4EDE-9CF8-63B57416FEA7}" type="datetimeFigureOut">
              <a:rPr lang="en-US" smtClean="0"/>
              <a:pPr/>
              <a:t>10/2/2012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E64BC-B311-476C-91E4-84010593FE3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187A125-10B8-4EDE-9CF8-63B57416FEA7}" type="datetimeFigureOut">
              <a:rPr lang="en-US" smtClean="0"/>
              <a:pPr/>
              <a:t>10/2/2012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E64BC-B311-476C-91E4-84010593FE3E}"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87A125-10B8-4EDE-9CF8-63B57416FEA7}" type="datetimeFigureOut">
              <a:rPr lang="en-US" smtClean="0"/>
              <a:pPr/>
              <a:t>10/2/2012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5E64BC-B311-476C-91E4-84010593FE3E}"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87A125-10B8-4EDE-9CF8-63B57416FEA7}" type="datetimeFigureOut">
              <a:rPr lang="en-US" smtClean="0"/>
              <a:pPr/>
              <a:t>10/2/2012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5E64BC-B311-476C-91E4-84010593FE3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7A125-10B8-4EDE-9CF8-63B57416FEA7}" type="datetimeFigureOut">
              <a:rPr lang="en-US" smtClean="0"/>
              <a:pPr/>
              <a:t>10/2/2012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5E64BC-B311-476C-91E4-84010593FE3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87A125-10B8-4EDE-9CF8-63B57416FEA7}" type="datetimeFigureOut">
              <a:rPr lang="en-US" smtClean="0"/>
              <a:pPr/>
              <a:t>10/2/2012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E64BC-B311-476C-91E4-84010593FE3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87A125-10B8-4EDE-9CF8-63B57416FEA7}" type="datetimeFigureOut">
              <a:rPr lang="en-US" smtClean="0"/>
              <a:pPr/>
              <a:t>10/2/2012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E64BC-B311-476C-91E4-84010593FE3E}" type="slidenum">
              <a:rPr lang="en-US" smtClean="0"/>
              <a:pPr/>
              <a:t>‹#›</a:t>
            </a:fld>
            <a:endParaRPr 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187A125-10B8-4EDE-9CF8-63B57416FEA7}" type="datetimeFigureOut">
              <a:rPr lang="en-US" smtClean="0"/>
              <a:pPr/>
              <a:t>10/2/2012</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D5E64BC-B311-476C-91E4-84010593FE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09800" y="5105400"/>
            <a:ext cx="4572000" cy="1295400"/>
          </a:xfrm>
        </p:spPr>
        <p:txBody>
          <a:bodyPr>
            <a:noAutofit/>
          </a:bodyPr>
          <a:lstStyle/>
          <a:p>
            <a:r>
              <a:rPr lang="en-US" sz="1200" dirty="0" smtClean="0"/>
              <a:t>KATHLEEN SMALUK-NIX  (ksmaluknix0001@kctcs.edu)</a:t>
            </a:r>
            <a:endParaRPr lang="en-US" sz="1200" dirty="0"/>
          </a:p>
          <a:p>
            <a:r>
              <a:rPr lang="en-US" sz="1200" dirty="0"/>
              <a:t>GIS </a:t>
            </a:r>
            <a:r>
              <a:rPr lang="en-US" sz="1200" dirty="0" smtClean="0"/>
              <a:t>STUDENT</a:t>
            </a:r>
          </a:p>
          <a:p>
            <a:r>
              <a:rPr lang="en-US" sz="1200" dirty="0" smtClean="0"/>
              <a:t>WITH </a:t>
            </a:r>
            <a:r>
              <a:rPr lang="en-US" sz="1200" dirty="0"/>
              <a:t>THE GUIDANCE OF</a:t>
            </a:r>
          </a:p>
          <a:p>
            <a:r>
              <a:rPr lang="en-US" sz="1200" dirty="0" smtClean="0"/>
              <a:t>PROFESSOR </a:t>
            </a:r>
            <a:r>
              <a:rPr lang="en-US" sz="1200" dirty="0"/>
              <a:t>VINCENT A. </a:t>
            </a:r>
            <a:r>
              <a:rPr lang="en-US" sz="1200" dirty="0" smtClean="0"/>
              <a:t>DINOTO, JR</a:t>
            </a:r>
          </a:p>
          <a:p>
            <a:r>
              <a:rPr lang="en-US" sz="1200" dirty="0"/>
              <a:t>JEFFERSON COMMUNITY &amp; TECHNICAL COLLEGE</a:t>
            </a:r>
          </a:p>
        </p:txBody>
      </p:sp>
      <p:sp>
        <p:nvSpPr>
          <p:cNvPr id="2" name="Title 1"/>
          <p:cNvSpPr>
            <a:spLocks noGrp="1"/>
          </p:cNvSpPr>
          <p:nvPr>
            <p:ph type="ctrTitle"/>
          </p:nvPr>
        </p:nvSpPr>
        <p:spPr>
          <a:xfrm>
            <a:off x="1600200" y="838200"/>
            <a:ext cx="5943600" cy="3886200"/>
          </a:xfrm>
        </p:spPr>
        <p:txBody>
          <a:bodyPr>
            <a:normAutofit fontScale="90000"/>
          </a:bodyPr>
          <a:lstStyle/>
          <a:p>
            <a:pPr marL="182563" indent="0">
              <a:buNone/>
            </a:pPr>
            <a:r>
              <a:rPr lang="en-US" sz="4000" dirty="0" smtClean="0"/>
              <a:t>MAPPING THE</a:t>
            </a:r>
            <a:br>
              <a:rPr lang="en-US" sz="4000" dirty="0" smtClean="0"/>
            </a:br>
            <a:r>
              <a:rPr lang="en-US" sz="4000" dirty="0" smtClean="0"/>
              <a:t>LEWIS AND CLARK</a:t>
            </a:r>
            <a:br>
              <a:rPr lang="en-US" sz="4000" dirty="0" smtClean="0"/>
            </a:br>
            <a:r>
              <a:rPr lang="en-US" sz="4000" dirty="0" smtClean="0"/>
              <a:t>VOYAGE OF DISCOVERY’S</a:t>
            </a:r>
            <a:br>
              <a:rPr lang="en-US" sz="4000" dirty="0" smtClean="0"/>
            </a:br>
            <a:r>
              <a:rPr lang="en-US" sz="4000" dirty="0" smtClean="0"/>
              <a:t>EXPEDITION ROUTE</a:t>
            </a:r>
            <a:br>
              <a:rPr lang="en-US" sz="4000" dirty="0" smtClean="0"/>
            </a:br>
            <a:r>
              <a:rPr lang="en-US" sz="4000" dirty="0" smtClean="0"/>
              <a:t>MAY 21, 1804</a:t>
            </a:r>
            <a:br>
              <a:rPr lang="en-US" sz="4000" dirty="0" smtClean="0"/>
            </a:br>
            <a:r>
              <a:rPr lang="en-US" sz="4000" dirty="0" smtClean="0"/>
              <a:t>THROUGH</a:t>
            </a:r>
            <a:br>
              <a:rPr lang="en-US" sz="4000" dirty="0" smtClean="0"/>
            </a:br>
            <a:r>
              <a:rPr lang="en-US" sz="4000" dirty="0" smtClean="0"/>
              <a:t>SEPTEMBER 23, 1806</a:t>
            </a:r>
            <a:r>
              <a:rPr lang="en-US" dirty="0"/>
              <a:t/>
            </a:r>
            <a:br>
              <a:rPr lang="en-US" dirty="0"/>
            </a:br>
            <a:endParaRPr lang="en-US" dirty="0"/>
          </a:p>
        </p:txBody>
      </p:sp>
    </p:spTree>
    <p:extLst>
      <p:ext uri="{BB962C8B-B14F-4D97-AF65-F5344CB8AC3E}">
        <p14:creationId xmlns="" xmlns:p14="http://schemas.microsoft.com/office/powerpoint/2010/main" val="1701001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1600200"/>
            <a:ext cx="3956304" cy="1600200"/>
          </a:xfrm>
        </p:spPr>
        <p:txBody>
          <a:bodyPr/>
          <a:lstStyle/>
          <a:p>
            <a:pPr lvl="0" algn="l"/>
            <a:r>
              <a:rPr lang="en-US" dirty="0" smtClean="0"/>
              <a:t>Within each state’s area hydrography, identified </a:t>
            </a:r>
            <a:r>
              <a:rPr lang="en-US" dirty="0"/>
              <a:t>the Missouri </a:t>
            </a:r>
            <a:r>
              <a:rPr lang="en-US" dirty="0" smtClean="0"/>
              <a:t>River.</a:t>
            </a:r>
          </a:p>
          <a:p>
            <a:pPr lvl="0" algn="l"/>
            <a:endParaRPr lang="en-US" dirty="0"/>
          </a:p>
        </p:txBody>
      </p:sp>
      <p:sp>
        <p:nvSpPr>
          <p:cNvPr id="4" name="Text Placeholder 3"/>
          <p:cNvSpPr>
            <a:spLocks noGrp="1"/>
          </p:cNvSpPr>
          <p:nvPr>
            <p:ph type="body" sz="quarter" idx="3"/>
          </p:nvPr>
        </p:nvSpPr>
        <p:spPr>
          <a:xfrm>
            <a:off x="5562600" y="4191000"/>
            <a:ext cx="3346704" cy="1477962"/>
          </a:xfrm>
        </p:spPr>
        <p:txBody>
          <a:bodyPr/>
          <a:lstStyle/>
          <a:p>
            <a:pPr algn="l"/>
            <a:r>
              <a:rPr lang="en-US" dirty="0"/>
              <a:t>Merged all the merged </a:t>
            </a:r>
            <a:r>
              <a:rPr lang="en-US" dirty="0" smtClean="0"/>
              <a:t>shapefiles </a:t>
            </a:r>
            <a:r>
              <a:rPr lang="en-US" dirty="0"/>
              <a:t>to form one </a:t>
            </a:r>
            <a:r>
              <a:rPr lang="en-US" dirty="0" smtClean="0"/>
              <a:t>shapefile for </a:t>
            </a:r>
            <a:r>
              <a:rPr lang="en-US" dirty="0"/>
              <a:t>the Missouri River</a:t>
            </a:r>
          </a:p>
        </p:txBody>
      </p:sp>
      <p:sp>
        <p:nvSpPr>
          <p:cNvPr id="6" name="Title 5"/>
          <p:cNvSpPr>
            <a:spLocks noGrp="1"/>
          </p:cNvSpPr>
          <p:nvPr>
            <p:ph type="title"/>
          </p:nvPr>
        </p:nvSpPr>
        <p:spPr>
          <a:xfrm>
            <a:off x="1371600" y="381000"/>
            <a:ext cx="6512511" cy="1143000"/>
          </a:xfrm>
        </p:spPr>
        <p:txBody>
          <a:bodyPr/>
          <a:lstStyle/>
          <a:p>
            <a:pPr marL="0" indent="0" algn="ctr">
              <a:buNone/>
            </a:pPr>
            <a:r>
              <a:rPr lang="en-US" dirty="0" smtClean="0"/>
              <a:t>Missouri River</a:t>
            </a:r>
            <a:endParaRPr lang="en-US" dirty="0"/>
          </a:p>
        </p:txBody>
      </p:sp>
      <p:pic>
        <p:nvPicPr>
          <p:cNvPr id="7" name="Content Placeholder 6"/>
          <p:cNvPicPr>
            <a:picLocks noGrp="1"/>
          </p:cNvPicPr>
          <p:nvPr>
            <p:ph sz="half" idx="2"/>
          </p:nvPr>
        </p:nvPicPr>
        <p:blipFill>
          <a:blip r:embed="rId3" cstate="print"/>
          <a:stretch>
            <a:fillRect/>
          </a:stretch>
        </p:blipFill>
        <p:spPr>
          <a:xfrm>
            <a:off x="4572000" y="1447800"/>
            <a:ext cx="3881438" cy="2057400"/>
          </a:xfrm>
          <a:prstGeom prst="rect">
            <a:avLst/>
          </a:prstGeom>
        </p:spPr>
      </p:pic>
      <p:pic>
        <p:nvPicPr>
          <p:cNvPr id="8" name="Content Placeholder 7"/>
          <p:cNvPicPr>
            <a:picLocks noGrp="1"/>
          </p:cNvPicPr>
          <p:nvPr>
            <p:ph sz="quarter" idx="4"/>
          </p:nvPr>
        </p:nvPicPr>
        <p:blipFill>
          <a:blip r:embed="rId4" cstate="print"/>
          <a:stretch>
            <a:fillRect/>
          </a:stretch>
        </p:blipFill>
        <p:spPr>
          <a:xfrm>
            <a:off x="304800" y="3276600"/>
            <a:ext cx="5029200" cy="2895600"/>
          </a:xfrm>
          <a:prstGeom prst="rect">
            <a:avLst/>
          </a:prstGeom>
        </p:spPr>
      </p:pic>
    </p:spTree>
    <p:extLst>
      <p:ext uri="{BB962C8B-B14F-4D97-AF65-F5344CB8AC3E}">
        <p14:creationId xmlns="" xmlns:p14="http://schemas.microsoft.com/office/powerpoint/2010/main" val="1281765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p:cNvPicPr>
          <p:nvPr>
            <p:ph sz="quarter" idx="4"/>
          </p:nvPr>
        </p:nvPicPr>
        <p:blipFill>
          <a:blip r:embed="rId3" cstate="print"/>
          <a:stretch>
            <a:fillRect/>
          </a:stretch>
        </p:blipFill>
        <p:spPr>
          <a:xfrm>
            <a:off x="914400" y="1905000"/>
            <a:ext cx="7315200" cy="3810000"/>
          </a:xfrm>
          <a:prstGeom prst="rect">
            <a:avLst/>
          </a:prstGeom>
        </p:spPr>
      </p:pic>
      <p:sp>
        <p:nvSpPr>
          <p:cNvPr id="9" name="Rectangle 8"/>
          <p:cNvSpPr/>
          <p:nvPr/>
        </p:nvSpPr>
        <p:spPr>
          <a:xfrm>
            <a:off x="762000" y="609600"/>
            <a:ext cx="7467600" cy="954107"/>
          </a:xfrm>
          <a:prstGeom prst="rect">
            <a:avLst/>
          </a:prstGeom>
        </p:spPr>
        <p:txBody>
          <a:bodyPr wrap="square">
            <a:spAutoFit/>
          </a:bodyPr>
          <a:lstStyle/>
          <a:p>
            <a:r>
              <a:rPr lang="en-US" sz="2800" dirty="0"/>
              <a:t>Followed the same procedure to identify the </a:t>
            </a:r>
            <a:r>
              <a:rPr lang="en-US" sz="2800" dirty="0" smtClean="0"/>
              <a:t>full length of the Columbia River.</a:t>
            </a:r>
            <a:endParaRPr lang="en-US" sz="2800" dirty="0"/>
          </a:p>
        </p:txBody>
      </p:sp>
    </p:spTree>
    <p:extLst>
      <p:ext uri="{BB962C8B-B14F-4D97-AF65-F5344CB8AC3E}">
        <p14:creationId xmlns="" xmlns:p14="http://schemas.microsoft.com/office/powerpoint/2010/main" val="2758072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sz="quarter" idx="4"/>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 y="2286000"/>
            <a:ext cx="8005324" cy="31005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0" y="722293"/>
            <a:ext cx="7467600" cy="954107"/>
          </a:xfrm>
          <a:prstGeom prst="rect">
            <a:avLst/>
          </a:prstGeom>
        </p:spPr>
        <p:txBody>
          <a:bodyPr wrap="square">
            <a:spAutoFit/>
          </a:bodyPr>
          <a:lstStyle/>
          <a:p>
            <a:r>
              <a:rPr lang="en-US" sz="2800" b="1" dirty="0" smtClean="0"/>
              <a:t>More data was needed for the </a:t>
            </a:r>
            <a:r>
              <a:rPr lang="en-US" sz="2800" b="1" dirty="0"/>
              <a:t>Rocky </a:t>
            </a:r>
            <a:r>
              <a:rPr lang="en-US" sz="2800" b="1" dirty="0" smtClean="0"/>
              <a:t>Mountains.  </a:t>
            </a:r>
            <a:endParaRPr lang="en-US" sz="2800" b="1" dirty="0"/>
          </a:p>
        </p:txBody>
      </p:sp>
    </p:spTree>
    <p:extLst>
      <p:ext uri="{BB962C8B-B14F-4D97-AF65-F5344CB8AC3E}">
        <p14:creationId xmlns="" xmlns:p14="http://schemas.microsoft.com/office/powerpoint/2010/main" val="3932489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71500" y="205901"/>
            <a:ext cx="2860858" cy="1241899"/>
          </a:xfrm>
        </p:spPr>
        <p:txBody>
          <a:bodyPr/>
          <a:lstStyle/>
          <a:p>
            <a:r>
              <a:rPr lang="en-US" sz="2000" dirty="0" smtClean="0"/>
              <a:t>Georeferenced the map </a:t>
            </a:r>
            <a:r>
              <a:rPr lang="en-US" sz="2000" i="1" dirty="0" smtClean="0"/>
              <a:t>Lewis </a:t>
            </a:r>
            <a:r>
              <a:rPr lang="en-US" sz="2000" i="1" dirty="0"/>
              <a:t>and Clark Through the Rocky </a:t>
            </a:r>
            <a:r>
              <a:rPr lang="en-US" sz="2000" i="1" dirty="0" smtClean="0"/>
              <a:t>Mountains.  </a:t>
            </a:r>
            <a:endParaRPr lang="en-US" sz="2000"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1587622"/>
            <a:ext cx="3089458" cy="4124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Oval 8"/>
          <p:cNvSpPr/>
          <p:nvPr/>
        </p:nvSpPr>
        <p:spPr>
          <a:xfrm>
            <a:off x="1828800" y="4457700"/>
            <a:ext cx="838200" cy="762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86200" y="1258464"/>
            <a:ext cx="5049778" cy="52554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2" name="Straight Arrow Connector 11"/>
          <p:cNvCxnSpPr>
            <a:stCxn id="9" idx="6"/>
          </p:cNvCxnSpPr>
          <p:nvPr/>
        </p:nvCxnSpPr>
        <p:spPr>
          <a:xfrm flipV="1">
            <a:off x="2667000" y="4267200"/>
            <a:ext cx="1295400" cy="5715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4809959" y="358914"/>
            <a:ext cx="3267241" cy="707886"/>
          </a:xfrm>
          <a:prstGeom prst="rect">
            <a:avLst/>
          </a:prstGeom>
          <a:noFill/>
        </p:spPr>
        <p:txBody>
          <a:bodyPr wrap="none" rtlCol="0">
            <a:spAutoFit/>
          </a:bodyPr>
          <a:lstStyle/>
          <a:p>
            <a:r>
              <a:rPr lang="en-US" sz="2000" b="1" dirty="0"/>
              <a:t>The zoomed area around </a:t>
            </a:r>
            <a:endParaRPr lang="en-US" sz="2000" b="1" dirty="0" smtClean="0"/>
          </a:p>
          <a:p>
            <a:r>
              <a:rPr lang="en-US" sz="2000" b="1" dirty="0" smtClean="0"/>
              <a:t>Clark </a:t>
            </a:r>
            <a:r>
              <a:rPr lang="en-US" sz="2000" b="1" dirty="0"/>
              <a:t>Canyon Reservoir</a:t>
            </a:r>
            <a:r>
              <a:rPr lang="en-US" sz="2000" b="1" i="1" dirty="0"/>
              <a:t>.</a:t>
            </a:r>
            <a:endParaRPr lang="en-US" sz="2000" b="1" dirty="0"/>
          </a:p>
        </p:txBody>
      </p:sp>
    </p:spTree>
    <p:extLst>
      <p:ext uri="{BB962C8B-B14F-4D97-AF65-F5344CB8AC3E}">
        <p14:creationId xmlns="" xmlns:p14="http://schemas.microsoft.com/office/powerpoint/2010/main" val="1131910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62000" y="381000"/>
            <a:ext cx="7766304" cy="1295400"/>
          </a:xfrm>
        </p:spPr>
        <p:txBody>
          <a:bodyPr/>
          <a:lstStyle/>
          <a:p>
            <a:pPr algn="l"/>
            <a:r>
              <a:rPr lang="en-US" dirty="0"/>
              <a:t>Selected the counties involved in the Expedition Route through the Rocky Mountains.  Exported into one shapefile.</a:t>
            </a:r>
          </a:p>
        </p:txBody>
      </p:sp>
      <p:pic>
        <p:nvPicPr>
          <p:cNvPr id="7" name="Content Placeholder 7"/>
          <p:cNvPicPr>
            <a:picLocks noGrp="1"/>
          </p:cNvPicPr>
          <p:nvPr>
            <p:ph sz="half" idx="2"/>
          </p:nvPr>
        </p:nvPicPr>
        <p:blipFill>
          <a:blip r:embed="rId3" cstate="print"/>
          <a:stretch>
            <a:fillRect/>
          </a:stretch>
        </p:blipFill>
        <p:spPr>
          <a:xfrm>
            <a:off x="1600200" y="1676400"/>
            <a:ext cx="5791200" cy="4572000"/>
          </a:xfrm>
          <a:prstGeom prst="rect">
            <a:avLst/>
          </a:prstGeom>
        </p:spPr>
      </p:pic>
    </p:spTree>
    <p:extLst>
      <p:ext uri="{BB962C8B-B14F-4D97-AF65-F5344CB8AC3E}">
        <p14:creationId xmlns="" xmlns:p14="http://schemas.microsoft.com/office/powerpoint/2010/main" val="2258063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8200" y="5257800"/>
            <a:ext cx="3346704" cy="457200"/>
          </a:xfrm>
        </p:spPr>
        <p:txBody>
          <a:bodyPr/>
          <a:lstStyle/>
          <a:p>
            <a:r>
              <a:rPr lang="en-US" dirty="0" smtClean="0"/>
              <a:t>Area Hydrography</a:t>
            </a:r>
            <a:endParaRPr lang="en-US" dirty="0"/>
          </a:p>
        </p:txBody>
      </p:sp>
      <p:sp>
        <p:nvSpPr>
          <p:cNvPr id="4" name="Text Placeholder 3"/>
          <p:cNvSpPr>
            <a:spLocks noGrp="1"/>
          </p:cNvSpPr>
          <p:nvPr>
            <p:ph type="body" sz="quarter" idx="3"/>
          </p:nvPr>
        </p:nvSpPr>
        <p:spPr>
          <a:xfrm>
            <a:off x="4648200" y="5257800"/>
            <a:ext cx="4191000" cy="762000"/>
          </a:xfrm>
        </p:spPr>
        <p:txBody>
          <a:bodyPr/>
          <a:lstStyle/>
          <a:p>
            <a:r>
              <a:rPr lang="en-US" dirty="0" smtClean="0"/>
              <a:t>Area and Linear Hydrography</a:t>
            </a:r>
            <a:endParaRPr lang="en-US" dirty="0"/>
          </a:p>
        </p:txBody>
      </p:sp>
      <p:pic>
        <p:nvPicPr>
          <p:cNvPr id="7" name="Content Placeholder 6"/>
          <p:cNvPicPr>
            <a:picLocks noGrp="1"/>
          </p:cNvPicPr>
          <p:nvPr>
            <p:ph sz="half" idx="2"/>
          </p:nvPr>
        </p:nvPicPr>
        <p:blipFill>
          <a:blip r:embed="rId3" cstate="print"/>
          <a:stretch>
            <a:fillRect/>
          </a:stretch>
        </p:blipFill>
        <p:spPr>
          <a:xfrm>
            <a:off x="342900" y="1981200"/>
            <a:ext cx="4076700" cy="2895600"/>
          </a:xfrm>
          <a:prstGeom prst="rect">
            <a:avLst/>
          </a:prstGeom>
        </p:spPr>
      </p:pic>
      <p:pic>
        <p:nvPicPr>
          <p:cNvPr id="8" name="Content Placeholder 7"/>
          <p:cNvPicPr>
            <a:picLocks noGrp="1"/>
          </p:cNvPicPr>
          <p:nvPr>
            <p:ph sz="quarter" idx="4"/>
          </p:nvPr>
        </p:nvPicPr>
        <p:blipFill>
          <a:blip r:embed="rId4" cstate="print"/>
          <a:stretch>
            <a:fillRect/>
          </a:stretch>
        </p:blipFill>
        <p:spPr>
          <a:xfrm>
            <a:off x="4648200" y="1981200"/>
            <a:ext cx="4191000" cy="2819400"/>
          </a:xfrm>
          <a:prstGeom prst="rect">
            <a:avLst/>
          </a:prstGeom>
        </p:spPr>
      </p:pic>
      <p:sp>
        <p:nvSpPr>
          <p:cNvPr id="9" name="Text Placeholder 1"/>
          <p:cNvSpPr txBox="1">
            <a:spLocks/>
          </p:cNvSpPr>
          <p:nvPr/>
        </p:nvSpPr>
        <p:spPr>
          <a:xfrm>
            <a:off x="1143000" y="1295400"/>
            <a:ext cx="3346704" cy="639762"/>
          </a:xfrm>
          <a:prstGeom prst="rect">
            <a:avLst/>
          </a:prstGeom>
        </p:spPr>
        <p:txBody>
          <a:bodyPr vert="horz" lIns="91440" tIns="45720" rIns="91440" bIns="45720" rtlCol="0" anchor="b">
            <a:noAutofit/>
          </a:bodyPr>
          <a:lstStyle>
            <a:lvl1pPr marL="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endParaRPr lang="en-US" dirty="0"/>
          </a:p>
        </p:txBody>
      </p:sp>
      <p:sp>
        <p:nvSpPr>
          <p:cNvPr id="3" name="Rectangle 2"/>
          <p:cNvSpPr/>
          <p:nvPr/>
        </p:nvSpPr>
        <p:spPr>
          <a:xfrm>
            <a:off x="914400" y="609600"/>
            <a:ext cx="7239000" cy="830997"/>
          </a:xfrm>
          <a:prstGeom prst="rect">
            <a:avLst/>
          </a:prstGeom>
        </p:spPr>
        <p:txBody>
          <a:bodyPr wrap="square">
            <a:spAutoFit/>
          </a:bodyPr>
          <a:lstStyle/>
          <a:p>
            <a:r>
              <a:rPr lang="en-US" sz="2400" b="1" dirty="0"/>
              <a:t>Added both Area and Linear Hydrography for the counties in the Rocky </a:t>
            </a:r>
            <a:r>
              <a:rPr lang="en-US" sz="2400" b="1" dirty="0" smtClean="0"/>
              <a:t>Mountains.</a:t>
            </a:r>
            <a:endParaRPr lang="en-US" sz="2400" b="1" dirty="0"/>
          </a:p>
        </p:txBody>
      </p:sp>
    </p:spTree>
    <p:extLst>
      <p:ext uri="{BB962C8B-B14F-4D97-AF65-F5344CB8AC3E}">
        <p14:creationId xmlns="" xmlns:p14="http://schemas.microsoft.com/office/powerpoint/2010/main" val="4164297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15696" y="5791200"/>
            <a:ext cx="3346704" cy="792162"/>
          </a:xfrm>
        </p:spPr>
        <p:txBody>
          <a:bodyPr/>
          <a:lstStyle/>
          <a:p>
            <a:pPr algn="l"/>
            <a:r>
              <a:rPr lang="en-US" dirty="0" smtClean="0"/>
              <a:t>Marias River is 210 miles long</a:t>
            </a:r>
            <a:endParaRPr lang="en-US" dirty="0"/>
          </a:p>
        </p:txBody>
      </p:sp>
      <p:sp>
        <p:nvSpPr>
          <p:cNvPr id="4" name="Text Placeholder 3"/>
          <p:cNvSpPr>
            <a:spLocks noGrp="1"/>
          </p:cNvSpPr>
          <p:nvPr>
            <p:ph type="body" sz="quarter" idx="3"/>
          </p:nvPr>
        </p:nvSpPr>
        <p:spPr>
          <a:xfrm>
            <a:off x="5340096" y="5151438"/>
            <a:ext cx="2889504" cy="1173162"/>
          </a:xfrm>
        </p:spPr>
        <p:txBody>
          <a:bodyPr/>
          <a:lstStyle/>
          <a:p>
            <a:pPr algn="l"/>
            <a:r>
              <a:rPr lang="en-US" dirty="0" smtClean="0"/>
              <a:t>Marias River flows through the Tiber Reservoir.</a:t>
            </a:r>
            <a:endParaRPr lang="en-US" dirty="0"/>
          </a:p>
        </p:txBody>
      </p:sp>
      <p:sp>
        <p:nvSpPr>
          <p:cNvPr id="6" name="Title 5"/>
          <p:cNvSpPr>
            <a:spLocks noGrp="1"/>
          </p:cNvSpPr>
          <p:nvPr>
            <p:ph type="title"/>
          </p:nvPr>
        </p:nvSpPr>
        <p:spPr>
          <a:xfrm>
            <a:off x="228600" y="304800"/>
            <a:ext cx="8763000" cy="533400"/>
          </a:xfrm>
        </p:spPr>
        <p:txBody>
          <a:bodyPr/>
          <a:lstStyle/>
          <a:p>
            <a:pPr marL="0" indent="0" algn="ctr">
              <a:buNone/>
            </a:pPr>
            <a:r>
              <a:rPr lang="en-US" sz="2400" dirty="0" smtClean="0">
                <a:effectLst/>
              </a:rPr>
              <a:t>IDENTIFING </a:t>
            </a:r>
            <a:r>
              <a:rPr lang="en-US" sz="2400" dirty="0">
                <a:effectLst/>
              </a:rPr>
              <a:t>INDIVIDUAL RIVERS </a:t>
            </a:r>
            <a:r>
              <a:rPr lang="en-US" sz="2400" dirty="0" smtClean="0">
                <a:effectLst/>
              </a:rPr>
              <a:t>IN </a:t>
            </a:r>
            <a:r>
              <a:rPr lang="en-US" sz="2400" i="1" dirty="0" smtClean="0">
                <a:effectLst/>
              </a:rPr>
              <a:t>AREA</a:t>
            </a:r>
            <a:r>
              <a:rPr lang="en-US" sz="2400" dirty="0" smtClean="0">
                <a:effectLst/>
              </a:rPr>
              <a:t> </a:t>
            </a:r>
            <a:r>
              <a:rPr lang="en-US" sz="2400" dirty="0">
                <a:effectLst/>
              </a:rPr>
              <a:t>HYDROGRAPHY</a:t>
            </a:r>
            <a:endParaRPr lang="en-US" sz="2400" dirty="0"/>
          </a:p>
        </p:txBody>
      </p:sp>
      <p:pic>
        <p:nvPicPr>
          <p:cNvPr id="7" name="Content Placeholder 6"/>
          <p:cNvPicPr>
            <a:picLocks noGrp="1"/>
          </p:cNvPicPr>
          <p:nvPr>
            <p:ph sz="half" idx="2"/>
          </p:nvPr>
        </p:nvPicPr>
        <p:blipFill>
          <a:blip r:embed="rId3" cstate="print"/>
          <a:stretch>
            <a:fillRect/>
          </a:stretch>
        </p:blipFill>
        <p:spPr>
          <a:xfrm>
            <a:off x="612775" y="914400"/>
            <a:ext cx="3346450" cy="2133869"/>
          </a:xfrm>
          <a:prstGeom prst="rect">
            <a:avLst/>
          </a:prstGeom>
        </p:spPr>
      </p:pic>
      <p:pic>
        <p:nvPicPr>
          <p:cNvPr id="9" name="Picture 8"/>
          <p:cNvPicPr/>
          <p:nvPr/>
        </p:nvPicPr>
        <p:blipFill>
          <a:blip r:embed="rId4" cstate="print"/>
          <a:stretch>
            <a:fillRect/>
          </a:stretch>
        </p:blipFill>
        <p:spPr>
          <a:xfrm>
            <a:off x="228600" y="3315335"/>
            <a:ext cx="4114800" cy="2323465"/>
          </a:xfrm>
          <a:prstGeom prst="rect">
            <a:avLst/>
          </a:prstGeom>
        </p:spPr>
      </p:pic>
      <p:pic>
        <p:nvPicPr>
          <p:cNvPr id="10" name="Content Placeholder 9"/>
          <p:cNvPicPr>
            <a:picLocks noGrp="1"/>
          </p:cNvPicPr>
          <p:nvPr>
            <p:ph sz="quarter" idx="4"/>
          </p:nvPr>
        </p:nvPicPr>
        <p:blipFill>
          <a:blip r:embed="rId5" cstate="print"/>
          <a:stretch>
            <a:fillRect/>
          </a:stretch>
        </p:blipFill>
        <p:spPr>
          <a:xfrm>
            <a:off x="5111750" y="914400"/>
            <a:ext cx="3346450" cy="1175432"/>
          </a:xfrm>
          <a:prstGeom prst="rect">
            <a:avLst/>
          </a:prstGeom>
        </p:spPr>
      </p:pic>
      <p:pic>
        <p:nvPicPr>
          <p:cNvPr id="11" name="Picture 10"/>
          <p:cNvPicPr/>
          <p:nvPr/>
        </p:nvPicPr>
        <p:blipFill>
          <a:blip r:embed="rId6" cstate="print"/>
          <a:stretch>
            <a:fillRect/>
          </a:stretch>
        </p:blipFill>
        <p:spPr>
          <a:xfrm>
            <a:off x="5129349" y="2438400"/>
            <a:ext cx="3326765" cy="2438400"/>
          </a:xfrm>
          <a:prstGeom prst="rect">
            <a:avLst/>
          </a:prstGeom>
        </p:spPr>
      </p:pic>
    </p:spTree>
    <p:extLst>
      <p:ext uri="{BB962C8B-B14F-4D97-AF65-F5344CB8AC3E}">
        <p14:creationId xmlns="" xmlns:p14="http://schemas.microsoft.com/office/powerpoint/2010/main" val="3171394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191000" y="4724400"/>
            <a:ext cx="4495800" cy="1173162"/>
          </a:xfrm>
        </p:spPr>
        <p:txBody>
          <a:bodyPr/>
          <a:lstStyle/>
          <a:p>
            <a:pPr algn="l"/>
            <a:r>
              <a:rPr lang="en-US" dirty="0" smtClean="0"/>
              <a:t>The same procedure was used to identify the smaller rivers in the Expedition Route. </a:t>
            </a:r>
            <a:endParaRPr lang="en-US" dirty="0"/>
          </a:p>
        </p:txBody>
      </p:sp>
      <p:sp>
        <p:nvSpPr>
          <p:cNvPr id="4" name="Text Placeholder 3"/>
          <p:cNvSpPr>
            <a:spLocks noGrp="1"/>
          </p:cNvSpPr>
          <p:nvPr>
            <p:ph type="body" sz="quarter" idx="3"/>
          </p:nvPr>
        </p:nvSpPr>
        <p:spPr>
          <a:xfrm>
            <a:off x="4191000" y="1143000"/>
            <a:ext cx="4572000" cy="868362"/>
          </a:xfrm>
        </p:spPr>
        <p:txBody>
          <a:bodyPr/>
          <a:lstStyle/>
          <a:p>
            <a:pPr algn="l"/>
            <a:r>
              <a:rPr lang="en-US" dirty="0"/>
              <a:t>Exported all those selected segments to one </a:t>
            </a:r>
            <a:r>
              <a:rPr lang="en-US" dirty="0" smtClean="0"/>
              <a:t>shapefile.</a:t>
            </a:r>
            <a:endParaRPr lang="en-US" dirty="0"/>
          </a:p>
        </p:txBody>
      </p:sp>
      <p:sp>
        <p:nvSpPr>
          <p:cNvPr id="6" name="Title 5"/>
          <p:cNvSpPr>
            <a:spLocks noGrp="1"/>
          </p:cNvSpPr>
          <p:nvPr>
            <p:ph type="title"/>
          </p:nvPr>
        </p:nvSpPr>
        <p:spPr>
          <a:xfrm>
            <a:off x="1219200" y="381000"/>
            <a:ext cx="6512511" cy="457200"/>
          </a:xfrm>
        </p:spPr>
        <p:txBody>
          <a:bodyPr/>
          <a:lstStyle/>
          <a:p>
            <a:pPr marL="0" lvl="0" indent="0" algn="ctr">
              <a:buNone/>
            </a:pPr>
            <a:r>
              <a:rPr lang="en-US" sz="2400" dirty="0" smtClean="0"/>
              <a:t> </a:t>
            </a:r>
            <a:r>
              <a:rPr lang="en-US" sz="2400" dirty="0">
                <a:effectLst/>
              </a:rPr>
              <a:t>The </a:t>
            </a:r>
            <a:r>
              <a:rPr lang="en-US" sz="2400" dirty="0" smtClean="0">
                <a:effectLst/>
              </a:rPr>
              <a:t>Marias </a:t>
            </a:r>
            <a:r>
              <a:rPr lang="en-US" sz="2400" dirty="0">
                <a:effectLst/>
              </a:rPr>
              <a:t>River</a:t>
            </a:r>
            <a:br>
              <a:rPr lang="en-US" sz="2400" dirty="0">
                <a:effectLst/>
              </a:rPr>
            </a:br>
            <a:endParaRPr lang="en-US" sz="2400" dirty="0"/>
          </a:p>
        </p:txBody>
      </p:sp>
      <p:pic>
        <p:nvPicPr>
          <p:cNvPr id="7" name="Content Placeholder 6"/>
          <p:cNvPicPr>
            <a:picLocks noGrp="1"/>
          </p:cNvPicPr>
          <p:nvPr>
            <p:ph sz="half" idx="2"/>
          </p:nvPr>
        </p:nvPicPr>
        <p:blipFill>
          <a:blip r:embed="rId3" cstate="print"/>
          <a:stretch>
            <a:fillRect/>
          </a:stretch>
        </p:blipFill>
        <p:spPr>
          <a:xfrm>
            <a:off x="685800" y="1143000"/>
            <a:ext cx="2971800" cy="4343400"/>
          </a:xfrm>
          <a:prstGeom prst="rect">
            <a:avLst/>
          </a:prstGeom>
        </p:spPr>
      </p:pic>
      <p:pic>
        <p:nvPicPr>
          <p:cNvPr id="12" name="Content Placeholder 11"/>
          <p:cNvPicPr>
            <a:picLocks noGrp="1"/>
          </p:cNvPicPr>
          <p:nvPr>
            <p:ph sz="quarter" idx="4"/>
          </p:nvPr>
        </p:nvPicPr>
        <p:blipFill>
          <a:blip r:embed="rId4" cstate="print"/>
          <a:stretch>
            <a:fillRect/>
          </a:stretch>
        </p:blipFill>
        <p:spPr>
          <a:xfrm>
            <a:off x="4124325" y="2057400"/>
            <a:ext cx="4562475" cy="2602017"/>
          </a:xfrm>
          <a:prstGeom prst="rect">
            <a:avLst/>
          </a:prstGeom>
        </p:spPr>
      </p:pic>
    </p:spTree>
    <p:extLst>
      <p:ext uri="{BB962C8B-B14F-4D97-AF65-F5344CB8AC3E}">
        <p14:creationId xmlns="" xmlns:p14="http://schemas.microsoft.com/office/powerpoint/2010/main" val="1486828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752599"/>
            <a:ext cx="4152900" cy="29365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3"/>
          <p:cNvPicPr>
            <a:picLocks noGrp="1" noChangeAspect="1" noChangeArrowheads="1"/>
          </p:cNvPicPr>
          <p:nvPr>
            <p:ph sz="quarter" idx="4"/>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32660" y="1752600"/>
            <a:ext cx="4130340" cy="2895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 Placeholder 1"/>
          <p:cNvSpPr txBox="1">
            <a:spLocks/>
          </p:cNvSpPr>
          <p:nvPr/>
        </p:nvSpPr>
        <p:spPr>
          <a:xfrm>
            <a:off x="1143000" y="304800"/>
            <a:ext cx="6781800" cy="1295400"/>
          </a:xfrm>
          <a:prstGeom prst="rect">
            <a:avLst/>
          </a:prstGeom>
        </p:spPr>
        <p:txBody>
          <a:bodyPr vert="horz" lIns="91440" tIns="45720" rIns="91440" bIns="45720" rtlCol="0" anchor="b">
            <a:noAutofit/>
          </a:bodyPr>
          <a:lstStyle>
            <a:lvl1pPr marL="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pPr algn="l"/>
            <a:r>
              <a:rPr lang="en-US" dirty="0"/>
              <a:t>T</a:t>
            </a:r>
            <a:r>
              <a:rPr lang="en-US" dirty="0" smtClean="0"/>
              <a:t>urned on the Area Hydrography then Linear Hydrography in order to identify </a:t>
            </a:r>
            <a:r>
              <a:rPr lang="en-US" dirty="0"/>
              <a:t>the missing segments of a </a:t>
            </a:r>
            <a:r>
              <a:rPr lang="en-US" dirty="0" smtClean="0"/>
              <a:t>river.</a:t>
            </a:r>
            <a:endParaRPr lang="en-US" dirty="0"/>
          </a:p>
        </p:txBody>
      </p:sp>
      <p:sp>
        <p:nvSpPr>
          <p:cNvPr id="9" name="Text Placeholder 1"/>
          <p:cNvSpPr txBox="1">
            <a:spLocks/>
          </p:cNvSpPr>
          <p:nvPr/>
        </p:nvSpPr>
        <p:spPr>
          <a:xfrm>
            <a:off x="685800" y="5181600"/>
            <a:ext cx="7696200" cy="533400"/>
          </a:xfrm>
          <a:prstGeom prst="rect">
            <a:avLst/>
          </a:prstGeom>
        </p:spPr>
        <p:txBody>
          <a:bodyPr vert="horz" lIns="91440" tIns="45720" rIns="91440" bIns="45720" rtlCol="0" anchor="b">
            <a:noAutofit/>
          </a:bodyPr>
          <a:lstStyle>
            <a:lvl1pPr marL="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r>
              <a:rPr lang="en-US" dirty="0" smtClean="0"/>
              <a:t>Here, the </a:t>
            </a:r>
            <a:r>
              <a:rPr lang="en-US" dirty="0"/>
              <a:t>East Gallatin River is used as an example</a:t>
            </a:r>
          </a:p>
        </p:txBody>
      </p:sp>
    </p:spTree>
    <p:extLst>
      <p:ext uri="{BB962C8B-B14F-4D97-AF65-F5344CB8AC3E}">
        <p14:creationId xmlns="" xmlns:p14="http://schemas.microsoft.com/office/powerpoint/2010/main" val="2847325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533400"/>
            <a:ext cx="3962400" cy="1858962"/>
          </a:xfrm>
        </p:spPr>
        <p:txBody>
          <a:bodyPr/>
          <a:lstStyle/>
          <a:p>
            <a:r>
              <a:rPr lang="en-US" dirty="0" smtClean="0"/>
              <a:t>For the </a:t>
            </a:r>
            <a:r>
              <a:rPr lang="en-US" dirty="0"/>
              <a:t>missing section, opened the attribute table for the </a:t>
            </a:r>
            <a:r>
              <a:rPr lang="en-US" dirty="0" smtClean="0"/>
              <a:t>Linear Hydrography </a:t>
            </a:r>
            <a:r>
              <a:rPr lang="en-US" dirty="0"/>
              <a:t>and chose </a:t>
            </a:r>
            <a:r>
              <a:rPr lang="en-US" dirty="0" smtClean="0"/>
              <a:t>the ‘</a:t>
            </a:r>
            <a:r>
              <a:rPr lang="en-US" u="sng" dirty="0" smtClean="0"/>
              <a:t>EAST</a:t>
            </a:r>
            <a:r>
              <a:rPr lang="en-US" dirty="0" smtClean="0"/>
              <a:t> GALLATIN RIV’.</a:t>
            </a:r>
            <a:endParaRPr lang="en-US" dirty="0"/>
          </a:p>
        </p:txBody>
      </p:sp>
      <p:sp>
        <p:nvSpPr>
          <p:cNvPr id="4" name="Text Placeholder 3"/>
          <p:cNvSpPr>
            <a:spLocks noGrp="1"/>
          </p:cNvSpPr>
          <p:nvPr>
            <p:ph type="body" sz="quarter" idx="3"/>
          </p:nvPr>
        </p:nvSpPr>
        <p:spPr>
          <a:xfrm>
            <a:off x="4800600" y="457200"/>
            <a:ext cx="4038600" cy="2057400"/>
          </a:xfrm>
        </p:spPr>
        <p:txBody>
          <a:bodyPr/>
          <a:lstStyle/>
          <a:p>
            <a:r>
              <a:rPr lang="en-US" dirty="0"/>
              <a:t>Used the identify tool  to identify </a:t>
            </a:r>
            <a:r>
              <a:rPr lang="en-US" dirty="0" smtClean="0"/>
              <a:t>another </a:t>
            </a:r>
            <a:r>
              <a:rPr lang="en-US" dirty="0"/>
              <a:t>missing section.  The spelling was </a:t>
            </a:r>
            <a:r>
              <a:rPr lang="en-US" dirty="0" smtClean="0"/>
              <a:t>slightly different- </a:t>
            </a:r>
          </a:p>
          <a:p>
            <a:r>
              <a:rPr lang="en-US" dirty="0" smtClean="0"/>
              <a:t>‘</a:t>
            </a:r>
            <a:r>
              <a:rPr lang="en-US" u="sng" dirty="0" smtClean="0"/>
              <a:t>E</a:t>
            </a:r>
            <a:r>
              <a:rPr lang="en-US" dirty="0" smtClean="0"/>
              <a:t> GALLATIN RIV’. </a:t>
            </a:r>
            <a:endParaRPr lang="en-US" dirty="0"/>
          </a:p>
        </p:txBody>
      </p:sp>
      <p:pic>
        <p:nvPicPr>
          <p:cNvPr id="7" name="Content Placeholder 6"/>
          <p:cNvPicPr>
            <a:picLocks noGrp="1"/>
          </p:cNvPicPr>
          <p:nvPr>
            <p:ph sz="half" idx="2"/>
          </p:nvPr>
        </p:nvPicPr>
        <p:blipFill>
          <a:blip r:embed="rId3" cstate="print"/>
          <a:stretch>
            <a:fillRect/>
          </a:stretch>
        </p:blipFill>
        <p:spPr>
          <a:xfrm>
            <a:off x="381000" y="2667000"/>
            <a:ext cx="4038600" cy="3505200"/>
          </a:xfrm>
          <a:prstGeom prst="rect">
            <a:avLst/>
          </a:prstGeom>
        </p:spPr>
      </p:pic>
      <p:pic>
        <p:nvPicPr>
          <p:cNvPr id="8" name="Content Placeholder 7"/>
          <p:cNvPicPr>
            <a:picLocks noGrp="1"/>
          </p:cNvPicPr>
          <p:nvPr>
            <p:ph sz="quarter" idx="4"/>
          </p:nvPr>
        </p:nvPicPr>
        <p:blipFill>
          <a:blip r:embed="rId4" cstate="print"/>
          <a:stretch>
            <a:fillRect/>
          </a:stretch>
        </p:blipFill>
        <p:spPr>
          <a:xfrm>
            <a:off x="4724400" y="2895600"/>
            <a:ext cx="3962400" cy="2971800"/>
          </a:xfrm>
          <a:prstGeom prst="rect">
            <a:avLst/>
          </a:prstGeom>
        </p:spPr>
      </p:pic>
    </p:spTree>
    <p:extLst>
      <p:ext uri="{BB962C8B-B14F-4D97-AF65-F5344CB8AC3E}">
        <p14:creationId xmlns="" xmlns:p14="http://schemas.microsoft.com/office/powerpoint/2010/main" val="3918951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6512511" cy="685800"/>
          </a:xfrm>
        </p:spPr>
        <p:txBody>
          <a:bodyPr/>
          <a:lstStyle/>
          <a:p>
            <a:pPr marL="0" indent="0" algn="ctr">
              <a:buNone/>
            </a:pPr>
            <a:r>
              <a:rPr lang="en-US" dirty="0" smtClean="0"/>
              <a:t>ROUTE SEGMENTS</a:t>
            </a:r>
            <a:endParaRPr lang="en-US" dirty="0"/>
          </a:p>
        </p:txBody>
      </p:sp>
      <p:sp>
        <p:nvSpPr>
          <p:cNvPr id="3" name="Content Placeholder 2"/>
          <p:cNvSpPr>
            <a:spLocks noGrp="1"/>
          </p:cNvSpPr>
          <p:nvPr>
            <p:ph sz="quarter" idx="13"/>
          </p:nvPr>
        </p:nvSpPr>
        <p:spPr>
          <a:xfrm>
            <a:off x="914400" y="1524000"/>
            <a:ext cx="7315200" cy="4572000"/>
          </a:xfrm>
        </p:spPr>
        <p:txBody>
          <a:bodyPr>
            <a:normAutofit lnSpcReduction="10000"/>
          </a:bodyPr>
          <a:lstStyle/>
          <a:p>
            <a:r>
              <a:rPr lang="en-US" sz="2000" dirty="0"/>
              <a:t>The entire journey from the Atlantic Ocean to the Pacific Ocean is broken down into three segments:</a:t>
            </a:r>
          </a:p>
          <a:p>
            <a:r>
              <a:rPr lang="en-US" sz="2000" b="1" dirty="0" smtClean="0"/>
              <a:t>Planning/Preparation Route </a:t>
            </a:r>
            <a:r>
              <a:rPr lang="en-US" sz="2000" dirty="0" smtClean="0"/>
              <a:t>- In </a:t>
            </a:r>
            <a:r>
              <a:rPr lang="en-US" sz="2000" dirty="0"/>
              <a:t>the summer or fall of 1802, President Jefferson told Meriwether </a:t>
            </a:r>
            <a:r>
              <a:rPr lang="en-US" sz="2000" dirty="0" smtClean="0"/>
              <a:t>Lewis, his secretary, that </a:t>
            </a:r>
            <a:r>
              <a:rPr lang="en-US" sz="2000" dirty="0"/>
              <a:t>he would be in charge of the expedition to the Pacific </a:t>
            </a:r>
            <a:r>
              <a:rPr lang="en-US" sz="2000" dirty="0" smtClean="0"/>
              <a:t>Ocean. </a:t>
            </a:r>
            <a:r>
              <a:rPr lang="en-US" sz="2000" dirty="0"/>
              <a:t> </a:t>
            </a:r>
            <a:r>
              <a:rPr lang="en-US" sz="2000" dirty="0" smtClean="0"/>
              <a:t>This </a:t>
            </a:r>
            <a:r>
              <a:rPr lang="en-US" sz="2000" dirty="0"/>
              <a:t>continued </a:t>
            </a:r>
            <a:r>
              <a:rPr lang="en-US" sz="2000" dirty="0" smtClean="0"/>
              <a:t>through early </a:t>
            </a:r>
            <a:r>
              <a:rPr lang="en-US" sz="2000" dirty="0"/>
              <a:t>July </a:t>
            </a:r>
            <a:r>
              <a:rPr lang="en-US" sz="2000" dirty="0" smtClean="0"/>
              <a:t>1803.</a:t>
            </a:r>
            <a:r>
              <a:rPr lang="en-US" sz="2000" baseline="30000" dirty="0" smtClean="0"/>
              <a:t> </a:t>
            </a:r>
            <a:endParaRPr lang="en-US" sz="2000" dirty="0"/>
          </a:p>
          <a:p>
            <a:r>
              <a:rPr lang="en-US" sz="2000" b="1" dirty="0"/>
              <a:t>Recruitment and Supply Route </a:t>
            </a:r>
            <a:r>
              <a:rPr lang="en-US" sz="2000" dirty="0" smtClean="0"/>
              <a:t>– Late July </a:t>
            </a:r>
            <a:r>
              <a:rPr lang="en-US" sz="2000" dirty="0"/>
              <a:t>1803 through December 1803</a:t>
            </a:r>
            <a:r>
              <a:rPr lang="en-US" sz="2000" dirty="0" smtClean="0"/>
              <a:t>.  Late September 1803, Lewis visited Big Bone Lick, Kentucky to view a mammoth skeleton.  In mid to late October 1803, Lewis and Clark spent 2 weeks in Clarksville, IN.</a:t>
            </a:r>
            <a:endParaRPr lang="en-US" sz="2000" dirty="0"/>
          </a:p>
          <a:p>
            <a:r>
              <a:rPr lang="en-US" sz="2000" b="1" dirty="0"/>
              <a:t>Expedition Route </a:t>
            </a:r>
            <a:r>
              <a:rPr lang="en-US" sz="2000" dirty="0"/>
              <a:t>- The entire Expedition left St. Charles, Missouri on May 21, 1804.  </a:t>
            </a:r>
            <a:r>
              <a:rPr lang="en-US" sz="2000" dirty="0" smtClean="0"/>
              <a:t>Two years, four months, and 10 days later, they </a:t>
            </a:r>
            <a:r>
              <a:rPr lang="en-US" sz="2000" dirty="0"/>
              <a:t>returned to St. Louis, Missouri on September 23, </a:t>
            </a:r>
            <a:r>
              <a:rPr lang="en-US" sz="2000" dirty="0" smtClean="0"/>
              <a:t>1806.  </a:t>
            </a:r>
            <a:endParaRPr lang="en-US" sz="2000" dirty="0"/>
          </a:p>
          <a:p>
            <a:endParaRPr lang="en-US" dirty="0"/>
          </a:p>
        </p:txBody>
      </p:sp>
    </p:spTree>
    <p:extLst>
      <p:ext uri="{BB962C8B-B14F-4D97-AF65-F5344CB8AC3E}">
        <p14:creationId xmlns="" xmlns:p14="http://schemas.microsoft.com/office/powerpoint/2010/main" val="1841319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19800" y="533400"/>
            <a:ext cx="2667000" cy="5334000"/>
          </a:xfrm>
        </p:spPr>
        <p:txBody>
          <a:bodyPr/>
          <a:lstStyle/>
          <a:p>
            <a:pPr algn="l"/>
            <a:r>
              <a:rPr lang="en-US" dirty="0" smtClean="0"/>
              <a:t>Exported selections for both river names to create one line shapefile for the East Gallatin River. </a:t>
            </a:r>
          </a:p>
          <a:p>
            <a:pPr algn="l"/>
            <a:r>
              <a:rPr lang="en-US" dirty="0" smtClean="0"/>
              <a:t>Only by turning on both the Area and the Linear </a:t>
            </a:r>
            <a:r>
              <a:rPr lang="en-US" dirty="0"/>
              <a:t>Hydrography </a:t>
            </a:r>
            <a:r>
              <a:rPr lang="en-US" dirty="0" smtClean="0"/>
              <a:t>shapefiles can the entire East Gallatin be seen</a:t>
            </a:r>
            <a:r>
              <a:rPr lang="en-US" b="0" dirty="0" smtClean="0"/>
              <a:t>.</a:t>
            </a:r>
            <a:endParaRPr lang="en-US" b="0" dirty="0"/>
          </a:p>
        </p:txBody>
      </p:sp>
      <p:pic>
        <p:nvPicPr>
          <p:cNvPr id="7" name="Content Placeholder 6"/>
          <p:cNvPicPr>
            <a:picLocks noGrp="1"/>
          </p:cNvPicPr>
          <p:nvPr>
            <p:ph sz="half" idx="2"/>
          </p:nvPr>
        </p:nvPicPr>
        <p:blipFill>
          <a:blip r:embed="rId3" cstate="print"/>
          <a:stretch>
            <a:fillRect/>
          </a:stretch>
        </p:blipFill>
        <p:spPr>
          <a:xfrm>
            <a:off x="457200" y="1219200"/>
            <a:ext cx="5334000" cy="3801146"/>
          </a:xfrm>
          <a:prstGeom prst="rect">
            <a:avLst/>
          </a:prstGeom>
        </p:spPr>
      </p:pic>
    </p:spTree>
    <p:extLst>
      <p:ext uri="{BB962C8B-B14F-4D97-AF65-F5344CB8AC3E}">
        <p14:creationId xmlns="" xmlns:p14="http://schemas.microsoft.com/office/powerpoint/2010/main" val="14847022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3"/>
          </p:nvPr>
        </p:nvSpPr>
        <p:spPr>
          <a:xfrm>
            <a:off x="685800" y="1524000"/>
            <a:ext cx="7689206" cy="3048000"/>
          </a:xfrm>
        </p:spPr>
        <p:txBody>
          <a:bodyPr/>
          <a:lstStyle/>
          <a:p>
            <a:pPr algn="l"/>
            <a:r>
              <a:rPr lang="en-US" sz="2800" dirty="0" smtClean="0"/>
              <a:t>Followed the same procedure to identify the missing </a:t>
            </a:r>
            <a:r>
              <a:rPr lang="en-US" sz="2800" dirty="0"/>
              <a:t>sections </a:t>
            </a:r>
            <a:r>
              <a:rPr lang="en-US" sz="2800" dirty="0" smtClean="0"/>
              <a:t>of the other rivers in the Rocky Mountains. </a:t>
            </a:r>
          </a:p>
          <a:p>
            <a:pPr algn="l"/>
            <a:endParaRPr lang="en-US" sz="2800" dirty="0"/>
          </a:p>
          <a:p>
            <a:pPr algn="l"/>
            <a:r>
              <a:rPr lang="en-US" sz="2800" dirty="0" smtClean="0"/>
              <a:t>Merged all individual </a:t>
            </a:r>
            <a:r>
              <a:rPr lang="en-US" sz="2800" dirty="0"/>
              <a:t>river’s </a:t>
            </a:r>
            <a:r>
              <a:rPr lang="en-US" sz="2800" i="1" dirty="0"/>
              <a:t>linear</a:t>
            </a:r>
            <a:r>
              <a:rPr lang="en-US" sz="2800" dirty="0"/>
              <a:t> hydrography </a:t>
            </a:r>
            <a:r>
              <a:rPr lang="en-US" sz="2800" dirty="0" smtClean="0"/>
              <a:t>shapefiles </a:t>
            </a:r>
            <a:r>
              <a:rPr lang="en-US" sz="2800" dirty="0"/>
              <a:t>into one </a:t>
            </a:r>
            <a:r>
              <a:rPr lang="en-US" sz="2800" dirty="0" smtClean="0"/>
              <a:t>shapefile.</a:t>
            </a:r>
          </a:p>
        </p:txBody>
      </p:sp>
    </p:spTree>
    <p:extLst>
      <p:ext uri="{BB962C8B-B14F-4D97-AF65-F5344CB8AC3E}">
        <p14:creationId xmlns="" xmlns:p14="http://schemas.microsoft.com/office/powerpoint/2010/main" val="788990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457200"/>
            <a:ext cx="7315200" cy="762000"/>
          </a:xfrm>
        </p:spPr>
        <p:txBody>
          <a:bodyPr/>
          <a:lstStyle/>
          <a:p>
            <a:pPr marL="0" indent="0" algn="l">
              <a:buNone/>
            </a:pPr>
            <a:r>
              <a:rPr lang="en-US" sz="3200" dirty="0" smtClean="0"/>
              <a:t>Waterways of the Corps of Discovery</a:t>
            </a:r>
            <a:endParaRPr lang="en-US" sz="3200" dirty="0"/>
          </a:p>
        </p:txBody>
      </p:sp>
      <p:pic>
        <p:nvPicPr>
          <p:cNvPr id="7" name="Content Placeholder 6"/>
          <p:cNvPicPr>
            <a:picLocks noGrp="1"/>
          </p:cNvPicPr>
          <p:nvPr>
            <p:ph sz="half" idx="2"/>
          </p:nvPr>
        </p:nvPicPr>
        <p:blipFill>
          <a:blip r:embed="rId3" cstate="print"/>
          <a:stretch>
            <a:fillRect/>
          </a:stretch>
        </p:blipFill>
        <p:spPr>
          <a:xfrm>
            <a:off x="381000" y="1600200"/>
            <a:ext cx="8229600" cy="3733800"/>
          </a:xfrm>
          <a:prstGeom prst="rect">
            <a:avLst/>
          </a:prstGeom>
        </p:spPr>
      </p:pic>
    </p:spTree>
    <p:extLst>
      <p:ext uri="{BB962C8B-B14F-4D97-AF65-F5344CB8AC3E}">
        <p14:creationId xmlns="" xmlns:p14="http://schemas.microsoft.com/office/powerpoint/2010/main" val="1746376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90600" y="1447800"/>
            <a:ext cx="7315200" cy="4876800"/>
          </a:xfrm>
        </p:spPr>
        <p:txBody>
          <a:bodyPr/>
          <a:lstStyle/>
          <a:p>
            <a:pPr algn="l"/>
            <a:r>
              <a:rPr lang="en-US" dirty="0" smtClean="0"/>
              <a:t>Created </a:t>
            </a:r>
            <a:r>
              <a:rPr lang="en-US" dirty="0"/>
              <a:t>a point shapefile to capture the </a:t>
            </a:r>
            <a:r>
              <a:rPr lang="en-US" dirty="0" smtClean="0"/>
              <a:t>information from </a:t>
            </a:r>
            <a:r>
              <a:rPr lang="en-US" sz="2400" dirty="0" smtClean="0">
                <a:latin typeface="+mj-lt"/>
              </a:rPr>
              <a:t>26 georeferenced maps and v</a:t>
            </a:r>
            <a:r>
              <a:rPr lang="en-US" sz="2400" dirty="0" smtClean="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arious articles</a:t>
            </a:r>
            <a:r>
              <a:rPr lang="en-US" dirty="0" smtClean="0"/>
              <a:t>.</a:t>
            </a:r>
          </a:p>
          <a:p>
            <a:pPr algn="l"/>
            <a:r>
              <a:rPr lang="en-US" dirty="0" smtClean="0"/>
              <a:t>The attribute tables has columns for </a:t>
            </a:r>
          </a:p>
          <a:p>
            <a:pPr marL="457200" indent="-457200" algn="l">
              <a:buClr>
                <a:schemeClr val="tx1"/>
              </a:buClr>
              <a:buFont typeface="+mj-lt"/>
              <a:buAutoNum type="arabicParenR"/>
            </a:pPr>
            <a:r>
              <a:rPr lang="en-US" dirty="0" smtClean="0"/>
              <a:t>name of camper (Lewis, Clark, or Lewis and Clark)</a:t>
            </a:r>
          </a:p>
          <a:p>
            <a:pPr marL="457200" indent="-457200" algn="l">
              <a:buClr>
                <a:schemeClr val="tx1"/>
              </a:buClr>
              <a:buFont typeface="+mj-lt"/>
              <a:buAutoNum type="arabicParenR"/>
            </a:pPr>
            <a:r>
              <a:rPr lang="en-US" dirty="0" smtClean="0"/>
              <a:t> Direction (west or east)</a:t>
            </a:r>
          </a:p>
          <a:p>
            <a:pPr marL="457200" indent="-457200" algn="l">
              <a:buClr>
                <a:schemeClr val="tx1"/>
              </a:buClr>
              <a:buFont typeface="+mj-lt"/>
              <a:buAutoNum type="arabicParenR"/>
            </a:pPr>
            <a:r>
              <a:rPr lang="en-US" dirty="0" smtClean="0"/>
              <a:t>Waterway</a:t>
            </a:r>
          </a:p>
          <a:p>
            <a:pPr marL="457200" indent="-457200" algn="l">
              <a:buClr>
                <a:schemeClr val="tx1"/>
              </a:buClr>
              <a:buFont typeface="+mj-lt"/>
              <a:buAutoNum type="arabicParenR"/>
            </a:pPr>
            <a:r>
              <a:rPr lang="en-US" dirty="0" smtClean="0"/>
              <a:t>Date or dates</a:t>
            </a:r>
          </a:p>
          <a:p>
            <a:pPr marL="457200" indent="-457200" algn="l">
              <a:buClr>
                <a:schemeClr val="tx1"/>
              </a:buClr>
              <a:buFont typeface="+mj-lt"/>
              <a:buAutoNum type="arabicParenR"/>
            </a:pPr>
            <a:r>
              <a:rPr lang="en-US" dirty="0" smtClean="0"/>
              <a:t>Site name if any</a:t>
            </a:r>
          </a:p>
          <a:p>
            <a:pPr marL="457200" indent="-457200" algn="l">
              <a:buClr>
                <a:schemeClr val="tx1"/>
              </a:buClr>
              <a:buFont typeface="+mj-lt"/>
              <a:buAutoNum type="arabicParenR"/>
            </a:pPr>
            <a:r>
              <a:rPr lang="en-US" dirty="0" smtClean="0"/>
              <a:t>Type – Campsite or Point of Interest</a:t>
            </a:r>
          </a:p>
        </p:txBody>
      </p:sp>
      <p:sp>
        <p:nvSpPr>
          <p:cNvPr id="6" name="Title 5"/>
          <p:cNvSpPr>
            <a:spLocks noGrp="1"/>
          </p:cNvSpPr>
          <p:nvPr>
            <p:ph type="title"/>
          </p:nvPr>
        </p:nvSpPr>
        <p:spPr>
          <a:xfrm>
            <a:off x="685800" y="609600"/>
            <a:ext cx="6512511" cy="609600"/>
          </a:xfrm>
        </p:spPr>
        <p:txBody>
          <a:bodyPr/>
          <a:lstStyle/>
          <a:p>
            <a:pPr marL="0" indent="0" algn="ctr">
              <a:buNone/>
            </a:pPr>
            <a:r>
              <a:rPr lang="en-US" sz="3200" dirty="0" smtClean="0"/>
              <a:t>IDENTIFYING THE SITES</a:t>
            </a:r>
            <a:endParaRPr lang="en-US" sz="3200" dirty="0"/>
          </a:p>
        </p:txBody>
      </p:sp>
    </p:spTree>
    <p:extLst>
      <p:ext uri="{BB962C8B-B14F-4D97-AF65-F5344CB8AC3E}">
        <p14:creationId xmlns="" xmlns:p14="http://schemas.microsoft.com/office/powerpoint/2010/main" val="2192537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400" y="685800"/>
            <a:ext cx="8134350" cy="381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33800" y="4960289"/>
            <a:ext cx="1823651" cy="733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49727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3"/>
          </p:nvPr>
        </p:nvSpPr>
        <p:spPr>
          <a:xfrm>
            <a:off x="838200" y="609600"/>
            <a:ext cx="7308206" cy="2057400"/>
          </a:xfrm>
        </p:spPr>
        <p:txBody>
          <a:bodyPr/>
          <a:lstStyle/>
          <a:p>
            <a:pPr algn="l"/>
            <a:r>
              <a:rPr lang="en-US" dirty="0" smtClean="0"/>
              <a:t>To identify the five falls along the Missouri River (now Great Falls, Montana), georeferenced a map from the National Parks Service.  Captured the information in a polyline shapefile.</a:t>
            </a:r>
            <a:endParaRPr lang="en-US" dirty="0"/>
          </a:p>
        </p:txBody>
      </p:sp>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14400" y="3429000"/>
            <a:ext cx="7315199" cy="190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5"/>
          <p:cNvSpPr>
            <a:spLocks noGrp="1"/>
          </p:cNvSpPr>
          <p:nvPr>
            <p:ph type="title"/>
          </p:nvPr>
        </p:nvSpPr>
        <p:spPr>
          <a:xfrm>
            <a:off x="914400" y="457200"/>
            <a:ext cx="7315200" cy="762000"/>
          </a:xfrm>
        </p:spPr>
        <p:txBody>
          <a:bodyPr/>
          <a:lstStyle/>
          <a:p>
            <a:pPr marL="0" indent="0" algn="ctr">
              <a:buNone/>
            </a:pPr>
            <a:r>
              <a:rPr lang="en-US" sz="3200" dirty="0" smtClean="0"/>
              <a:t>PORTAGE</a:t>
            </a:r>
            <a:endParaRPr lang="en-US" sz="3200" dirty="0"/>
          </a:p>
        </p:txBody>
      </p:sp>
    </p:spTree>
    <p:extLst>
      <p:ext uri="{BB962C8B-B14F-4D97-AF65-F5344CB8AC3E}">
        <p14:creationId xmlns="" xmlns:p14="http://schemas.microsoft.com/office/powerpoint/2010/main" val="23768620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1828800" y="4343400"/>
            <a:ext cx="6512511"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9" name="Content Placeholder 8"/>
          <p:cNvSpPr>
            <a:spLocks noGrp="1"/>
          </p:cNvSpPr>
          <p:nvPr>
            <p:ph sz="half" idx="2"/>
          </p:nvPr>
        </p:nvSpPr>
        <p:spPr/>
        <p:txBody>
          <a:bodyPr/>
          <a:lstStyle/>
          <a:p>
            <a:endParaRPr lang="en-US" dirty="0"/>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800" y="381000"/>
            <a:ext cx="6932722" cy="4533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81400" y="3885232"/>
            <a:ext cx="4953000" cy="24869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943736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p:spPr>
        <p:txBody>
          <a:bodyPr/>
          <a:lstStyle/>
          <a:p>
            <a:pPr marL="0" indent="0" algn="ctr">
              <a:buNone/>
            </a:pPr>
            <a:r>
              <a:rPr lang="en-US" sz="3200" dirty="0" smtClean="0"/>
              <a:t>CAMPSITES IN THE ROCKY MOUNTAINS</a:t>
            </a:r>
            <a:endParaRPr lang="en-US" sz="3200"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5738" y="1171575"/>
            <a:ext cx="8772525" cy="5457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773209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3276600" cy="762000"/>
          </a:xfrm>
        </p:spPr>
        <p:txBody>
          <a:bodyPr/>
          <a:lstStyle/>
          <a:p>
            <a:pPr marL="0" indent="0" algn="ctr">
              <a:buNone/>
            </a:pPr>
            <a:r>
              <a:rPr lang="en-US" dirty="0" smtClean="0"/>
              <a:t>HILLSHADE</a:t>
            </a:r>
            <a:endParaRPr lang="en-US" dirty="0"/>
          </a:p>
        </p:txBody>
      </p:sp>
      <p:sp>
        <p:nvSpPr>
          <p:cNvPr id="3" name="Text Placeholder 3"/>
          <p:cNvSpPr txBox="1">
            <a:spLocks/>
          </p:cNvSpPr>
          <p:nvPr/>
        </p:nvSpPr>
        <p:spPr>
          <a:xfrm>
            <a:off x="4191000" y="304799"/>
            <a:ext cx="4191000" cy="1076325"/>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US" dirty="0" smtClean="0"/>
              <a:t>23 rasters were mosaicked to show the terrain in the Rocky Mountains.</a:t>
            </a:r>
            <a:endParaRPr lang="en-US" dirty="0"/>
          </a:p>
        </p:txBody>
      </p:sp>
      <p:pic>
        <p:nvPicPr>
          <p:cNvPr id="3077"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52513" y="1381125"/>
            <a:ext cx="7038975" cy="5019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505192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304800"/>
            <a:ext cx="1371600" cy="838200"/>
          </a:xfrm>
        </p:spPr>
        <p:txBody>
          <a:bodyPr/>
          <a:lstStyle/>
          <a:p>
            <a:pPr marL="0" indent="0" algn="ctr">
              <a:buNone/>
            </a:pPr>
            <a:r>
              <a:rPr lang="en-US" dirty="0" smtClean="0"/>
              <a:t>TIN</a:t>
            </a:r>
            <a:endParaRPr lang="en-US" dirty="0"/>
          </a:p>
        </p:txBody>
      </p:sp>
      <p:pic>
        <p:nvPicPr>
          <p:cNvPr id="4100"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7750" y="1323975"/>
            <a:ext cx="7048500" cy="5000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98598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21353"/>
            <a:ext cx="8077200" cy="4524315"/>
          </a:xfrm>
          <a:prstGeom prst="rect">
            <a:avLst/>
          </a:prstGeom>
        </p:spPr>
        <p:txBody>
          <a:bodyPr wrap="square">
            <a:spAutoFit/>
          </a:bodyPr>
          <a:lstStyle/>
          <a:p>
            <a:r>
              <a:rPr lang="en-US" sz="2400" dirty="0" smtClean="0"/>
              <a:t>For </a:t>
            </a:r>
            <a:r>
              <a:rPr lang="en-US" sz="2400" dirty="0"/>
              <a:t>this project’s focus, the </a:t>
            </a:r>
            <a:r>
              <a:rPr lang="en-US" sz="2400" b="1" dirty="0"/>
              <a:t>Expedition Route </a:t>
            </a:r>
            <a:r>
              <a:rPr lang="en-US" sz="2400" dirty="0" smtClean="0"/>
              <a:t>was chosen because </a:t>
            </a:r>
            <a:r>
              <a:rPr lang="en-US" sz="2400" dirty="0"/>
              <a:t>it just sounded </a:t>
            </a:r>
            <a:r>
              <a:rPr lang="en-US" sz="2400" dirty="0" smtClean="0"/>
              <a:t>like a fun project.   It also presented challenges  and resulted in a new respect for the people in the  Expedition.</a:t>
            </a:r>
          </a:p>
          <a:p>
            <a:endParaRPr lang="en-US" sz="2400" dirty="0"/>
          </a:p>
          <a:p>
            <a:r>
              <a:rPr lang="en-US" sz="2400" dirty="0"/>
              <a:t>The </a:t>
            </a:r>
            <a:r>
              <a:rPr lang="en-US" sz="2400" b="1" dirty="0"/>
              <a:t>Planning/Preparation Route </a:t>
            </a:r>
            <a:r>
              <a:rPr lang="en-US" sz="2400" dirty="0"/>
              <a:t>and the </a:t>
            </a:r>
            <a:r>
              <a:rPr lang="en-US" sz="2400" b="1" dirty="0"/>
              <a:t>Recruitment Route </a:t>
            </a:r>
            <a:r>
              <a:rPr lang="en-US" sz="2400" dirty="0"/>
              <a:t>are reserved for another project. </a:t>
            </a:r>
            <a:endParaRPr lang="en-US" sz="2400" dirty="0" smtClean="0"/>
          </a:p>
          <a:p>
            <a:endParaRPr lang="en-US" sz="2400" dirty="0"/>
          </a:p>
          <a:p>
            <a:r>
              <a:rPr lang="en-US" sz="2400" dirty="0" smtClean="0"/>
              <a:t>Eventually</a:t>
            </a:r>
            <a:r>
              <a:rPr lang="en-US" sz="2400" dirty="0"/>
              <a:t>, the three routes will be combined to reflect the full endeavor from late summer/early fall 1802 through </a:t>
            </a:r>
            <a:r>
              <a:rPr lang="en-US" sz="2400" dirty="0" smtClean="0"/>
              <a:t>September 1806.  The goal is to put this on a geospatial server with a web interface.  </a:t>
            </a:r>
            <a:endParaRPr lang="en-US" sz="2400" dirty="0"/>
          </a:p>
        </p:txBody>
      </p:sp>
    </p:spTree>
    <p:extLst>
      <p:ext uri="{BB962C8B-B14F-4D97-AF65-F5344CB8AC3E}">
        <p14:creationId xmlns="" xmlns:p14="http://schemas.microsoft.com/office/powerpoint/2010/main" val="20744429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3276600" cy="762000"/>
          </a:xfrm>
        </p:spPr>
        <p:txBody>
          <a:bodyPr/>
          <a:lstStyle/>
          <a:p>
            <a:pPr marL="0" indent="0" algn="ctr">
              <a:buNone/>
            </a:pPr>
            <a:r>
              <a:rPr lang="en-US" dirty="0" smtClean="0"/>
              <a:t>CONTOUR</a:t>
            </a:r>
            <a:endParaRPr lang="en-US" dirty="0"/>
          </a:p>
        </p:txBody>
      </p:sp>
      <p:sp>
        <p:nvSpPr>
          <p:cNvPr id="4" name="Text Placeholder 3"/>
          <p:cNvSpPr txBox="1">
            <a:spLocks/>
          </p:cNvSpPr>
          <p:nvPr/>
        </p:nvSpPr>
        <p:spPr>
          <a:xfrm>
            <a:off x="3884303" y="685800"/>
            <a:ext cx="4281488" cy="533400"/>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US" dirty="0" smtClean="0"/>
              <a:t>50 Intervals, 14 Classifications</a:t>
            </a:r>
            <a:endParaRPr lang="en-US" dirty="0"/>
          </a:p>
        </p:txBody>
      </p:sp>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52513" y="1295400"/>
            <a:ext cx="7038975" cy="502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698473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6512511" cy="1143000"/>
          </a:xfrm>
        </p:spPr>
        <p:txBody>
          <a:bodyPr/>
          <a:lstStyle/>
          <a:p>
            <a:pPr marL="0" indent="0" algn="ctr">
              <a:buNone/>
            </a:pPr>
            <a:r>
              <a:rPr lang="en-US" sz="2800" dirty="0" smtClean="0"/>
              <a:t>UNITES STATES AND TERRITORIES</a:t>
            </a:r>
            <a:br>
              <a:rPr lang="en-US" sz="2800" dirty="0" smtClean="0"/>
            </a:br>
            <a:r>
              <a:rPr lang="en-US" sz="2800" dirty="0" smtClean="0"/>
              <a:t>1804-1809 </a:t>
            </a:r>
            <a:endParaRPr lang="en-US" sz="2800"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8889" y="2057400"/>
            <a:ext cx="5697422" cy="27432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58000" y="1676400"/>
            <a:ext cx="2057400" cy="419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140844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077199" cy="762000"/>
          </a:xfrm>
        </p:spPr>
        <p:txBody>
          <a:bodyPr/>
          <a:lstStyle/>
          <a:p>
            <a:pPr marL="0" indent="0" algn="ctr">
              <a:buNone/>
            </a:pPr>
            <a:r>
              <a:rPr lang="en-US" sz="4000" dirty="0" smtClean="0"/>
              <a:t>Corps of Discovery West and East</a:t>
            </a:r>
            <a:endParaRPr lang="en-US" sz="4000" dirty="0"/>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400" y="1600200"/>
            <a:ext cx="8154550" cy="3544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991349" y="5800725"/>
            <a:ext cx="1466851" cy="371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410200" y="5838826"/>
            <a:ext cx="1495426" cy="333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81000" y="5800725"/>
            <a:ext cx="1514475" cy="371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209800" y="5829300"/>
            <a:ext cx="3028950" cy="342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296173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6512511" cy="1143000"/>
          </a:xfrm>
        </p:spPr>
        <p:txBody>
          <a:bodyPr/>
          <a:lstStyle/>
          <a:p>
            <a:pPr marL="0" indent="0" algn="ctr">
              <a:buNone/>
            </a:pPr>
            <a:r>
              <a:rPr lang="en-US" dirty="0" smtClean="0"/>
              <a:t>RESOURCES</a:t>
            </a:r>
            <a:endParaRPr lang="en-US" dirty="0"/>
          </a:p>
        </p:txBody>
      </p:sp>
      <p:sp>
        <p:nvSpPr>
          <p:cNvPr id="3" name="Content Placeholder 2"/>
          <p:cNvSpPr>
            <a:spLocks noGrp="1"/>
          </p:cNvSpPr>
          <p:nvPr>
            <p:ph sz="quarter" idx="13"/>
          </p:nvPr>
        </p:nvSpPr>
        <p:spPr>
          <a:xfrm>
            <a:off x="914400" y="1295399"/>
            <a:ext cx="3657600" cy="4933627"/>
          </a:xfrm>
        </p:spPr>
        <p:txBody>
          <a:bodyPr>
            <a:normAutofit/>
          </a:bodyPr>
          <a:lstStyle/>
          <a:p>
            <a:endParaRPr lang="en-US" sz="1800" dirty="0" smtClean="0"/>
          </a:p>
          <a:p>
            <a:r>
              <a:rPr lang="en-US" sz="1800" dirty="0" smtClean="0"/>
              <a:t>Civics_Online.org</a:t>
            </a:r>
          </a:p>
          <a:p>
            <a:r>
              <a:rPr lang="en-US" sz="1800" dirty="0" smtClean="0"/>
              <a:t>Library of Congress</a:t>
            </a:r>
          </a:p>
          <a:p>
            <a:r>
              <a:rPr lang="en-US" sz="1800" dirty="0" smtClean="0"/>
              <a:t>National Park Service</a:t>
            </a:r>
          </a:p>
          <a:p>
            <a:r>
              <a:rPr lang="en-US" sz="1800" dirty="0" smtClean="0"/>
              <a:t>National Geographic</a:t>
            </a:r>
          </a:p>
          <a:p>
            <a:r>
              <a:rPr lang="en-US" sz="1800" dirty="0"/>
              <a:t>National </a:t>
            </a:r>
            <a:r>
              <a:rPr lang="en-US" sz="1800" dirty="0" smtClean="0"/>
              <a:t>Registry </a:t>
            </a:r>
            <a:r>
              <a:rPr lang="en-US" sz="1800" dirty="0"/>
              <a:t>of Historic </a:t>
            </a:r>
            <a:r>
              <a:rPr lang="en-US" sz="1800" dirty="0" smtClean="0"/>
              <a:t>Places</a:t>
            </a:r>
          </a:p>
          <a:p>
            <a:r>
              <a:rPr lang="en-US" sz="1800" dirty="0" smtClean="0"/>
              <a:t>National Weather Service</a:t>
            </a:r>
          </a:p>
          <a:p>
            <a:r>
              <a:rPr lang="en-US" sz="1800" dirty="0" smtClean="0"/>
              <a:t>MinotLibrary.org  </a:t>
            </a:r>
          </a:p>
          <a:p>
            <a:r>
              <a:rPr lang="en-US" sz="1800" dirty="0" smtClean="0"/>
              <a:t>University of Virginia library</a:t>
            </a:r>
          </a:p>
          <a:p>
            <a:r>
              <a:rPr lang="en-US" sz="1800" dirty="0" smtClean="0"/>
              <a:t>USGS</a:t>
            </a:r>
          </a:p>
          <a:p>
            <a:r>
              <a:rPr lang="en-US" sz="1800" dirty="0" smtClean="0"/>
              <a:t>U. S. Department of Agriculture</a:t>
            </a:r>
          </a:p>
          <a:p>
            <a:endParaRPr lang="en-US" dirty="0"/>
          </a:p>
        </p:txBody>
      </p:sp>
      <p:sp>
        <p:nvSpPr>
          <p:cNvPr id="4" name="Content Placeholder 2"/>
          <p:cNvSpPr txBox="1">
            <a:spLocks/>
          </p:cNvSpPr>
          <p:nvPr/>
        </p:nvSpPr>
        <p:spPr>
          <a:xfrm>
            <a:off x="4572000" y="1295400"/>
            <a:ext cx="3733800" cy="4876800"/>
          </a:xfrm>
          <a:prstGeom prst="rect">
            <a:avLst/>
          </a:prstGeom>
        </p:spPr>
        <p:txBody>
          <a:bodyPr vert="horz" lIns="91440" tIns="45720" rIns="91440" bIns="45720" rtlCol="0">
            <a:normAutofit fontScale="77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gn="ctr">
              <a:lnSpc>
                <a:spcPct val="120000"/>
              </a:lnSpc>
              <a:buNone/>
            </a:pPr>
            <a:r>
              <a:rPr lang="en-US" dirty="0" smtClean="0"/>
              <a:t>DEDICATED LEWIS AND CLARK SITES</a:t>
            </a:r>
            <a:endParaRPr lang="en-US" dirty="0"/>
          </a:p>
          <a:p>
            <a:pPr>
              <a:lnSpc>
                <a:spcPct val="170000"/>
              </a:lnSpc>
            </a:pPr>
            <a:r>
              <a:rPr lang="en-US" dirty="0" smtClean="0"/>
              <a:t>LewisAndClarkTrail.com</a:t>
            </a:r>
          </a:p>
          <a:p>
            <a:r>
              <a:rPr lang="en-US" dirty="0" smtClean="0"/>
              <a:t>LewisAndClark.com</a:t>
            </a:r>
          </a:p>
          <a:p>
            <a:r>
              <a:rPr lang="en-US" dirty="0" smtClean="0"/>
              <a:t>LewisClark.net</a:t>
            </a:r>
          </a:p>
          <a:p>
            <a:r>
              <a:rPr lang="en-US" dirty="0" smtClean="0"/>
              <a:t>LewisAndClark.org</a:t>
            </a:r>
          </a:p>
          <a:p>
            <a:r>
              <a:rPr lang="en-US" dirty="0" smtClean="0"/>
              <a:t>Lewis-Clark.org</a:t>
            </a:r>
          </a:p>
          <a:p>
            <a:endParaRPr lang="en-US" dirty="0" smtClean="0"/>
          </a:p>
          <a:p>
            <a:pPr marL="45720" indent="0" algn="ctr">
              <a:buNone/>
            </a:pPr>
            <a:r>
              <a:rPr lang="en-US" dirty="0" smtClean="0"/>
              <a:t>BOOKS</a:t>
            </a:r>
          </a:p>
          <a:p>
            <a:r>
              <a:rPr lang="en-US" b="1" i="1" dirty="0" smtClean="0"/>
              <a:t>Undaunted Courage </a:t>
            </a:r>
            <a:r>
              <a:rPr lang="en-US" dirty="0" smtClean="0"/>
              <a:t>by Steven E. Ambrose</a:t>
            </a:r>
          </a:p>
          <a:p>
            <a:pPr>
              <a:lnSpc>
                <a:spcPct val="120000"/>
              </a:lnSpc>
              <a:spcBef>
                <a:spcPts val="0"/>
              </a:spcBef>
            </a:pPr>
            <a:r>
              <a:rPr lang="en-US" b="1" i="1" dirty="0" smtClean="0"/>
              <a:t>The Journals of the Lewis and Clark Expedition</a:t>
            </a:r>
            <a:r>
              <a:rPr lang="en-US" i="1" dirty="0" smtClean="0"/>
              <a:t/>
            </a:r>
            <a:br>
              <a:rPr lang="en-US" i="1" dirty="0" smtClean="0"/>
            </a:br>
            <a:r>
              <a:rPr lang="en-US" b="1" i="1" dirty="0" smtClean="0"/>
              <a:t>13 volumes</a:t>
            </a:r>
            <a:r>
              <a:rPr lang="en-US" i="1" dirty="0" smtClean="0"/>
              <a:t/>
            </a:r>
            <a:br>
              <a:rPr lang="en-US" i="1" dirty="0" smtClean="0"/>
            </a:br>
            <a:r>
              <a:rPr lang="en-US" dirty="0" smtClean="0"/>
              <a:t>University of Nebraska-Lincoln</a:t>
            </a:r>
            <a:r>
              <a:rPr lang="en-US" i="1" dirty="0" smtClean="0"/>
              <a:t/>
            </a:r>
            <a:br>
              <a:rPr lang="en-US" i="1" dirty="0" smtClean="0"/>
            </a:br>
            <a:r>
              <a:rPr lang="en-US" dirty="0" smtClean="0"/>
              <a:t>Gary E. Moulton, Editor</a:t>
            </a:r>
            <a:endParaRPr lang="en-US" dirty="0"/>
          </a:p>
        </p:txBody>
      </p:sp>
    </p:spTree>
    <p:extLst>
      <p:ext uri="{BB962C8B-B14F-4D97-AF65-F5344CB8AC3E}">
        <p14:creationId xmlns="" xmlns:p14="http://schemas.microsoft.com/office/powerpoint/2010/main" val="277135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830" y="698242"/>
            <a:ext cx="8432369" cy="5324535"/>
          </a:xfrm>
          <a:prstGeom prst="rect">
            <a:avLst/>
          </a:prstGeom>
        </p:spPr>
        <p:txBody>
          <a:bodyPr wrap="square">
            <a:spAutoFit/>
          </a:bodyPr>
          <a:lstStyle/>
          <a:p>
            <a:pPr>
              <a:buClr>
                <a:schemeClr val="accent6">
                  <a:lumMod val="75000"/>
                </a:schemeClr>
              </a:buClr>
            </a:pPr>
            <a:r>
              <a:rPr lang="en-US" sz="2000" dirty="0"/>
              <a:t>The actual </a:t>
            </a:r>
            <a:r>
              <a:rPr lang="en-US" sz="2000" b="1" dirty="0"/>
              <a:t>Expedition Route </a:t>
            </a:r>
            <a:r>
              <a:rPr lang="en-US" sz="2000" dirty="0"/>
              <a:t>does not exist anymore.  Campsite locations are </a:t>
            </a:r>
            <a:r>
              <a:rPr lang="en-US" sz="2000" dirty="0" smtClean="0"/>
              <a:t>approximate.  </a:t>
            </a:r>
            <a:r>
              <a:rPr lang="en-US" sz="2000" dirty="0"/>
              <a:t>In addition to the natural changes in flow of the rivers/creeks, </a:t>
            </a:r>
            <a:r>
              <a:rPr lang="en-US" sz="2000" dirty="0" smtClean="0"/>
              <a:t>there are</a:t>
            </a:r>
          </a:p>
          <a:p>
            <a:pPr marL="342900" indent="-342900">
              <a:buClr>
                <a:schemeClr val="accent6">
                  <a:lumMod val="75000"/>
                </a:schemeClr>
              </a:buClr>
              <a:buFont typeface="Trebuchet MS" pitchFamily="34" charset="0"/>
              <a:buChar char="*"/>
            </a:pPr>
            <a:r>
              <a:rPr lang="en-US" sz="2000" dirty="0" smtClean="0"/>
              <a:t>14 </a:t>
            </a:r>
            <a:r>
              <a:rPr lang="en-US" sz="2000" dirty="0"/>
              <a:t>dams for power-generation and flood control </a:t>
            </a:r>
            <a:r>
              <a:rPr lang="en-US" sz="2000" dirty="0" smtClean="0"/>
              <a:t>block </a:t>
            </a:r>
            <a:r>
              <a:rPr lang="en-US" sz="2000" dirty="0"/>
              <a:t>the Upper </a:t>
            </a:r>
            <a:r>
              <a:rPr lang="en-US" sz="2000" dirty="0" smtClean="0"/>
              <a:t>Missouri River, </a:t>
            </a:r>
          </a:p>
          <a:p>
            <a:pPr marL="342900" indent="-342900">
              <a:buClr>
                <a:schemeClr val="accent6">
                  <a:lumMod val="75000"/>
                </a:schemeClr>
              </a:buClr>
              <a:buFont typeface="Trebuchet MS" pitchFamily="34" charset="0"/>
              <a:buChar char="*"/>
            </a:pPr>
            <a:r>
              <a:rPr lang="en-US" sz="2000" dirty="0" smtClean="0"/>
              <a:t>4 block </a:t>
            </a:r>
            <a:r>
              <a:rPr lang="en-US" sz="2000" dirty="0"/>
              <a:t>the Snake River</a:t>
            </a:r>
            <a:r>
              <a:rPr lang="en-US" sz="2000" dirty="0" smtClean="0"/>
              <a:t>,</a:t>
            </a:r>
          </a:p>
          <a:p>
            <a:pPr marL="342900" indent="-342900">
              <a:buClr>
                <a:schemeClr val="accent6">
                  <a:lumMod val="75000"/>
                </a:schemeClr>
              </a:buClr>
              <a:buFont typeface="Trebuchet MS" pitchFamily="34" charset="0"/>
              <a:buChar char="*"/>
            </a:pPr>
            <a:r>
              <a:rPr lang="en-US" sz="2000" dirty="0" smtClean="0"/>
              <a:t>3 block the </a:t>
            </a:r>
            <a:r>
              <a:rPr lang="en-US" sz="2000" dirty="0"/>
              <a:t>Columbia </a:t>
            </a:r>
            <a:r>
              <a:rPr lang="en-US" sz="2000" dirty="0" smtClean="0"/>
              <a:t>River. </a:t>
            </a:r>
          </a:p>
          <a:p>
            <a:pPr>
              <a:buClr>
                <a:schemeClr val="accent6">
                  <a:lumMod val="75000"/>
                </a:schemeClr>
              </a:buClr>
            </a:pPr>
            <a:endParaRPr lang="en-US" sz="2000" dirty="0"/>
          </a:p>
          <a:p>
            <a:pPr>
              <a:buClr>
                <a:schemeClr val="accent6">
                  <a:lumMod val="75000"/>
                </a:schemeClr>
              </a:buClr>
            </a:pPr>
            <a:r>
              <a:rPr lang="en-US" sz="2000" dirty="0" smtClean="0"/>
              <a:t>Cities/towns </a:t>
            </a:r>
            <a:r>
              <a:rPr lang="en-US" sz="2000" dirty="0"/>
              <a:t>and other manmade structures (roads, reservoirs, buildings, parks and their trails and structures, </a:t>
            </a:r>
            <a:r>
              <a:rPr lang="en-US" sz="2000" dirty="0" smtClean="0"/>
              <a:t>etc.) </a:t>
            </a:r>
            <a:r>
              <a:rPr lang="en-US" sz="2000" dirty="0"/>
              <a:t>have also covered the actual Lewis and Clark Trail.  There are, however, a plethora of maps that closely approximate the Lewis and Clark Trail and their </a:t>
            </a:r>
            <a:r>
              <a:rPr lang="en-US" sz="2000" dirty="0" smtClean="0"/>
              <a:t>campsites.  </a:t>
            </a:r>
          </a:p>
          <a:p>
            <a:endParaRPr lang="en-US" sz="2000" dirty="0"/>
          </a:p>
          <a:p>
            <a:r>
              <a:rPr lang="en-US" sz="2000" dirty="0" smtClean="0"/>
              <a:t>Oh, the joys of searching for </a:t>
            </a:r>
            <a:r>
              <a:rPr lang="en-US" sz="2000" smtClean="0"/>
              <a:t>and </a:t>
            </a:r>
            <a:r>
              <a:rPr lang="en-US" sz="2000" smtClean="0"/>
              <a:t>sifting </a:t>
            </a:r>
            <a:r>
              <a:rPr lang="en-US" sz="2000" dirty="0" smtClean="0"/>
              <a:t>through information.  </a:t>
            </a:r>
          </a:p>
          <a:p>
            <a:endParaRPr lang="en-US" sz="2000" dirty="0" smtClean="0"/>
          </a:p>
          <a:p>
            <a:r>
              <a:rPr lang="en-US" sz="2000" dirty="0" smtClean="0"/>
              <a:t>So </a:t>
            </a:r>
            <a:r>
              <a:rPr lang="en-US" sz="2000" dirty="0"/>
              <a:t>far, this project </a:t>
            </a:r>
            <a:r>
              <a:rPr lang="en-US" sz="2000" dirty="0" smtClean="0"/>
              <a:t>has consumed 38.6 </a:t>
            </a:r>
            <a:r>
              <a:rPr lang="en-US" sz="2000" dirty="0"/>
              <a:t>GB.</a:t>
            </a:r>
          </a:p>
        </p:txBody>
      </p:sp>
    </p:spTree>
    <p:extLst>
      <p:ext uri="{BB962C8B-B14F-4D97-AF65-F5344CB8AC3E}">
        <p14:creationId xmlns="" xmlns:p14="http://schemas.microsoft.com/office/powerpoint/2010/main" val="756635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6512511" cy="762000"/>
          </a:xfrm>
        </p:spPr>
        <p:txBody>
          <a:bodyPr/>
          <a:lstStyle/>
          <a:p>
            <a:pPr marL="0" indent="0" algn="ctr">
              <a:buNone/>
            </a:pPr>
            <a:r>
              <a:rPr lang="en-US" dirty="0" smtClean="0"/>
              <a:t>EXPEDITION ROUTE</a:t>
            </a:r>
            <a:endParaRPr lang="en-US" dirty="0"/>
          </a:p>
        </p:txBody>
      </p:sp>
      <p:sp>
        <p:nvSpPr>
          <p:cNvPr id="3" name="Content Placeholder 2"/>
          <p:cNvSpPr>
            <a:spLocks noGrp="1"/>
          </p:cNvSpPr>
          <p:nvPr>
            <p:ph sz="quarter" idx="13"/>
          </p:nvPr>
        </p:nvSpPr>
        <p:spPr>
          <a:xfrm>
            <a:off x="457200" y="1676400"/>
            <a:ext cx="8229600" cy="4038600"/>
          </a:xfrm>
        </p:spPr>
        <p:txBody>
          <a:bodyPr>
            <a:noAutofit/>
          </a:bodyPr>
          <a:lstStyle/>
          <a:p>
            <a:pPr marL="0" indent="0">
              <a:buNone/>
            </a:pPr>
            <a:r>
              <a:rPr lang="en-US" sz="1800" b="1" dirty="0"/>
              <a:t>All resources agreed on their general route of journey to the west and back to the east: </a:t>
            </a:r>
          </a:p>
          <a:p>
            <a:pPr lvl="0">
              <a:lnSpc>
                <a:spcPct val="150000"/>
              </a:lnSpc>
            </a:pPr>
            <a:r>
              <a:rPr lang="en-US" sz="1600" b="1" dirty="0"/>
              <a:t>Traveled by boat up the Missouri River from its mouth on the Mississippi River. </a:t>
            </a:r>
          </a:p>
          <a:p>
            <a:pPr lvl="0">
              <a:lnSpc>
                <a:spcPct val="150000"/>
              </a:lnSpc>
            </a:pPr>
            <a:r>
              <a:rPr lang="en-US" sz="1600" b="1" dirty="0"/>
              <a:t>Portaged </a:t>
            </a:r>
            <a:r>
              <a:rPr lang="en-US" sz="1600" b="1" dirty="0" smtClean="0"/>
              <a:t>around five </a:t>
            </a:r>
            <a:r>
              <a:rPr lang="en-US" sz="1600" b="1" dirty="0"/>
              <a:t>falls (now </a:t>
            </a:r>
            <a:r>
              <a:rPr lang="en-US" sz="1600" b="1" dirty="0" smtClean="0"/>
              <a:t>in Great </a:t>
            </a:r>
            <a:r>
              <a:rPr lang="en-US" sz="1600" b="1" dirty="0"/>
              <a:t>Falls, Montana), </a:t>
            </a:r>
          </a:p>
          <a:p>
            <a:pPr lvl="0">
              <a:lnSpc>
                <a:spcPct val="150000"/>
              </a:lnSpc>
            </a:pPr>
            <a:r>
              <a:rPr lang="en-US" sz="1600" b="1" dirty="0"/>
              <a:t>Continued to the Missouri River’s headwaters.</a:t>
            </a:r>
          </a:p>
          <a:p>
            <a:pPr lvl="0">
              <a:lnSpc>
                <a:spcPct val="150000"/>
              </a:lnSpc>
            </a:pPr>
            <a:r>
              <a:rPr lang="en-US" sz="1600" b="1" dirty="0"/>
              <a:t>Traveled through the Rocky Mountains.</a:t>
            </a:r>
          </a:p>
          <a:p>
            <a:pPr lvl="0">
              <a:lnSpc>
                <a:spcPct val="150000"/>
              </a:lnSpc>
            </a:pPr>
            <a:r>
              <a:rPr lang="en-US" sz="1600" b="1" dirty="0"/>
              <a:t>Followed the Columbia River to the Pacific Ocean.</a:t>
            </a:r>
          </a:p>
          <a:p>
            <a:pPr lvl="0">
              <a:lnSpc>
                <a:spcPct val="150000"/>
              </a:lnSpc>
            </a:pPr>
            <a:r>
              <a:rPr lang="en-US" sz="1600" b="1" dirty="0"/>
              <a:t>Traveling back east </a:t>
            </a:r>
            <a:r>
              <a:rPr lang="en-US" sz="1600" b="1" dirty="0" smtClean="0"/>
              <a:t>up the Columbia river.  </a:t>
            </a:r>
          </a:p>
        </p:txBody>
      </p:sp>
    </p:spTree>
    <p:extLst>
      <p:ext uri="{BB962C8B-B14F-4D97-AF65-F5344CB8AC3E}">
        <p14:creationId xmlns="" xmlns:p14="http://schemas.microsoft.com/office/powerpoint/2010/main" val="446366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239000" cy="1143000"/>
          </a:xfrm>
        </p:spPr>
        <p:txBody>
          <a:bodyPr/>
          <a:lstStyle/>
          <a:p>
            <a:pPr marL="0" indent="0" algn="ctr">
              <a:buNone/>
            </a:pPr>
            <a:r>
              <a:rPr lang="en-US" dirty="0"/>
              <a:t>EXPEDITION </a:t>
            </a:r>
            <a:r>
              <a:rPr lang="en-US" dirty="0" smtClean="0"/>
              <a:t>ROUTE  </a:t>
            </a:r>
            <a:r>
              <a:rPr lang="en-US" sz="2000" dirty="0" smtClean="0"/>
              <a:t>(continued)</a:t>
            </a:r>
            <a:endParaRPr lang="en-US" dirty="0"/>
          </a:p>
        </p:txBody>
      </p:sp>
      <p:sp>
        <p:nvSpPr>
          <p:cNvPr id="3" name="Content Placeholder 2"/>
          <p:cNvSpPr>
            <a:spLocks noGrp="1"/>
          </p:cNvSpPr>
          <p:nvPr>
            <p:ph sz="quarter" idx="13"/>
          </p:nvPr>
        </p:nvSpPr>
        <p:spPr>
          <a:xfrm>
            <a:off x="838200" y="1676400"/>
            <a:ext cx="7391400" cy="4419600"/>
          </a:xfrm>
        </p:spPr>
        <p:txBody>
          <a:bodyPr>
            <a:noAutofit/>
          </a:bodyPr>
          <a:lstStyle/>
          <a:p>
            <a:pPr lvl="0">
              <a:lnSpc>
                <a:spcPct val="170000"/>
              </a:lnSpc>
            </a:pPr>
            <a:r>
              <a:rPr lang="en-US" sz="1600" b="1" dirty="0"/>
              <a:t>Through the Rocky Mountains, they broke into three different groups.  Lewis’s group traveled northeast.  Clark’s group and Sergeant John Ordway’s group canoed together down smaller rivers to the headwaters of the Missouri.  Sergeant John Ordway’s group then continued down the Missouri River (including another portage around the five falls).  Clark’s group followed smaller rivers southeast to the Yellowstone River which eventually flowed into the Missouri River.  </a:t>
            </a:r>
          </a:p>
          <a:p>
            <a:pPr lvl="0">
              <a:lnSpc>
                <a:spcPct val="170000"/>
              </a:lnSpc>
            </a:pPr>
            <a:r>
              <a:rPr lang="en-US" sz="1600" b="1" dirty="0"/>
              <a:t>The three parties joined back together where the Yellowstone and the Missouri Rivers merge (in North Dakota), and finally</a:t>
            </a:r>
          </a:p>
          <a:p>
            <a:pPr>
              <a:lnSpc>
                <a:spcPct val="170000"/>
              </a:lnSpc>
            </a:pPr>
            <a:r>
              <a:rPr lang="en-US" sz="1600" b="1" dirty="0"/>
              <a:t>Retraced their route along the Missouri River back to St. Louis, Missouri.</a:t>
            </a:r>
          </a:p>
          <a:p>
            <a:endParaRPr lang="en-US" sz="1600" dirty="0"/>
          </a:p>
        </p:txBody>
      </p:sp>
    </p:spTree>
    <p:extLst>
      <p:ext uri="{BB962C8B-B14F-4D97-AF65-F5344CB8AC3E}">
        <p14:creationId xmlns="" xmlns:p14="http://schemas.microsoft.com/office/powerpoint/2010/main" val="156348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sz="quarter" idx="13"/>
          </p:nvPr>
        </p:nvPicPr>
        <p:blipFill>
          <a:blip r:embed="rId3" cstate="print"/>
          <a:stretch>
            <a:fillRect/>
          </a:stretch>
        </p:blipFill>
        <p:spPr>
          <a:xfrm>
            <a:off x="609600" y="3352800"/>
            <a:ext cx="3048000" cy="1295400"/>
          </a:xfrm>
          <a:prstGeom prst="rect">
            <a:avLst/>
          </a:prstGeom>
        </p:spPr>
      </p:pic>
      <p:pic>
        <p:nvPicPr>
          <p:cNvPr id="6" name="Content Placeholder 5"/>
          <p:cNvPicPr>
            <a:picLocks noGrp="1"/>
          </p:cNvPicPr>
          <p:nvPr>
            <p:ph sz="quarter" idx="14"/>
          </p:nvPr>
        </p:nvPicPr>
        <p:blipFill>
          <a:blip r:embed="rId4" cstate="print"/>
          <a:stretch>
            <a:fillRect/>
          </a:stretch>
        </p:blipFill>
        <p:spPr>
          <a:xfrm>
            <a:off x="3886200" y="2712660"/>
            <a:ext cx="4876800" cy="2697540"/>
          </a:xfrm>
          <a:prstGeom prst="rect">
            <a:avLst/>
          </a:prstGeom>
        </p:spPr>
      </p:pic>
      <p:sp>
        <p:nvSpPr>
          <p:cNvPr id="7" name="Text Placeholder 3"/>
          <p:cNvSpPr txBox="1">
            <a:spLocks/>
          </p:cNvSpPr>
          <p:nvPr/>
        </p:nvSpPr>
        <p:spPr>
          <a:xfrm>
            <a:off x="838200" y="3208149"/>
            <a:ext cx="7308206" cy="2057400"/>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endParaRPr lang="en-US" dirty="0"/>
          </a:p>
        </p:txBody>
      </p:sp>
      <p:sp>
        <p:nvSpPr>
          <p:cNvPr id="3" name="Rectangle 2"/>
          <p:cNvSpPr/>
          <p:nvPr/>
        </p:nvSpPr>
        <p:spPr>
          <a:xfrm>
            <a:off x="838200" y="1143000"/>
            <a:ext cx="7308206" cy="1569660"/>
          </a:xfrm>
          <a:prstGeom prst="rect">
            <a:avLst/>
          </a:prstGeom>
        </p:spPr>
        <p:txBody>
          <a:bodyPr wrap="square">
            <a:spAutoFit/>
          </a:bodyPr>
          <a:lstStyle/>
          <a:p>
            <a:r>
              <a:rPr lang="en-US" sz="2400" b="1" dirty="0"/>
              <a:t>Using on-line resources, identified the individual states and merged into one polygon shapefile.  Merged the counties of each state into one polygon shapefile</a:t>
            </a:r>
          </a:p>
        </p:txBody>
      </p:sp>
    </p:spTree>
    <p:extLst>
      <p:ext uri="{BB962C8B-B14F-4D97-AF65-F5344CB8AC3E}">
        <p14:creationId xmlns="" xmlns:p14="http://schemas.microsoft.com/office/powerpoint/2010/main" val="4057776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959096" y="1066800"/>
            <a:ext cx="3346704" cy="1524000"/>
          </a:xfrm>
        </p:spPr>
        <p:txBody>
          <a:bodyPr/>
          <a:lstStyle/>
          <a:p>
            <a:pPr algn="l"/>
            <a:r>
              <a:rPr lang="en-US" sz="2000" dirty="0" smtClean="0"/>
              <a:t>2- By state, merged the counties’ area hydrography shapefiles into one shapefile for the state’s area hydrology. </a:t>
            </a:r>
            <a:endParaRPr lang="en-US" sz="2000" dirty="0"/>
          </a:p>
        </p:txBody>
      </p:sp>
      <p:pic>
        <p:nvPicPr>
          <p:cNvPr id="12" name="Content Placeholder 11"/>
          <p:cNvPicPr>
            <a:picLocks noGrp="1"/>
          </p:cNvPicPr>
          <p:nvPr>
            <p:ph sz="half" idx="2"/>
          </p:nvPr>
        </p:nvPicPr>
        <p:blipFill>
          <a:blip r:embed="rId3" cstate="print"/>
          <a:stretch>
            <a:fillRect/>
          </a:stretch>
        </p:blipFill>
        <p:spPr>
          <a:xfrm>
            <a:off x="685800" y="2743200"/>
            <a:ext cx="3581399" cy="3505200"/>
          </a:xfrm>
          <a:prstGeom prst="rect">
            <a:avLst/>
          </a:prstGeom>
        </p:spPr>
      </p:pic>
      <p:sp>
        <p:nvSpPr>
          <p:cNvPr id="8" name="Text Placeholder 7"/>
          <p:cNvSpPr>
            <a:spLocks noGrp="1"/>
          </p:cNvSpPr>
          <p:nvPr>
            <p:ph type="body" sz="quarter" idx="3"/>
          </p:nvPr>
        </p:nvSpPr>
        <p:spPr>
          <a:xfrm>
            <a:off x="762000" y="1143000"/>
            <a:ext cx="3733800" cy="1600200"/>
          </a:xfrm>
        </p:spPr>
        <p:txBody>
          <a:bodyPr/>
          <a:lstStyle/>
          <a:p>
            <a:pPr algn="l"/>
            <a:r>
              <a:rPr lang="en-US" sz="2000" dirty="0" smtClean="0"/>
              <a:t>1 - Downloaded </a:t>
            </a:r>
            <a:r>
              <a:rPr lang="en-US" sz="2000" dirty="0"/>
              <a:t>the zipped files for </a:t>
            </a:r>
            <a:r>
              <a:rPr lang="en-US" sz="2000" dirty="0" smtClean="0"/>
              <a:t>a county’s area </a:t>
            </a:r>
            <a:r>
              <a:rPr lang="en-US" sz="2000" dirty="0"/>
              <a:t>hydrography from the </a:t>
            </a:r>
            <a:r>
              <a:rPr lang="en-US" sz="2000" dirty="0" smtClean="0"/>
              <a:t>Census </a:t>
            </a:r>
            <a:r>
              <a:rPr lang="en-US" sz="2000" dirty="0"/>
              <a:t>Bureau and extracted the data</a:t>
            </a:r>
            <a:r>
              <a:rPr lang="en-US" sz="2000" dirty="0" smtClean="0"/>
              <a:t>.</a:t>
            </a:r>
            <a:endParaRPr lang="en-US" sz="2000" dirty="0"/>
          </a:p>
        </p:txBody>
      </p:sp>
      <p:sp>
        <p:nvSpPr>
          <p:cNvPr id="5" name="Title 4"/>
          <p:cNvSpPr>
            <a:spLocks noGrp="1"/>
          </p:cNvSpPr>
          <p:nvPr>
            <p:ph type="title"/>
          </p:nvPr>
        </p:nvSpPr>
        <p:spPr>
          <a:xfrm>
            <a:off x="609600" y="304800"/>
            <a:ext cx="7924800" cy="533400"/>
          </a:xfrm>
        </p:spPr>
        <p:txBody>
          <a:bodyPr/>
          <a:lstStyle/>
          <a:p>
            <a:pPr marL="0" indent="0" algn="ctr">
              <a:buNone/>
              <a:tabLst>
                <a:tab pos="4346575" algn="l"/>
              </a:tabLst>
            </a:pPr>
            <a:r>
              <a:rPr lang="en-US" sz="2400" dirty="0" smtClean="0"/>
              <a:t>To get the Missouri River in each state:</a:t>
            </a:r>
            <a:endParaRPr lang="en-US" sz="2400" b="0" dirty="0">
              <a:effectLst>
                <a:outerShdw blurRad="38100" dist="38100" dir="2700000" algn="tl">
                  <a:srgbClr val="000000">
                    <a:alpha val="43137"/>
                  </a:srgbClr>
                </a:outerShdw>
              </a:effectLst>
            </a:endParaRPr>
          </a:p>
        </p:txBody>
      </p:sp>
      <p:pic>
        <p:nvPicPr>
          <p:cNvPr id="13" name="Content Placeholder 12"/>
          <p:cNvPicPr>
            <a:picLocks noGrp="1"/>
          </p:cNvPicPr>
          <p:nvPr>
            <p:ph sz="quarter" idx="4"/>
          </p:nvPr>
        </p:nvPicPr>
        <p:blipFill>
          <a:blip r:embed="rId4" cstate="print"/>
          <a:stretch>
            <a:fillRect/>
          </a:stretch>
        </p:blipFill>
        <p:spPr>
          <a:xfrm>
            <a:off x="4953000" y="2743200"/>
            <a:ext cx="3505200" cy="3505200"/>
          </a:xfrm>
          <a:prstGeom prst="rect">
            <a:avLst/>
          </a:prstGeom>
        </p:spPr>
      </p:pic>
    </p:spTree>
    <p:extLst>
      <p:ext uri="{BB962C8B-B14F-4D97-AF65-F5344CB8AC3E}">
        <p14:creationId xmlns="" xmlns:p14="http://schemas.microsoft.com/office/powerpoint/2010/main" val="3638474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5800" y="1676400"/>
            <a:ext cx="3346704" cy="4191000"/>
          </a:xfrm>
        </p:spPr>
        <p:txBody>
          <a:bodyPr/>
          <a:lstStyle/>
          <a:p>
            <a:pPr algn="l"/>
            <a:r>
              <a:rPr lang="en-US" sz="2000" dirty="0" smtClean="0"/>
              <a:t>3 - One </a:t>
            </a:r>
            <a:r>
              <a:rPr lang="en-US" sz="2000" dirty="0"/>
              <a:t>state at a </a:t>
            </a:r>
            <a:r>
              <a:rPr lang="en-US" sz="2000" dirty="0" smtClean="0"/>
              <a:t>time, turned </a:t>
            </a:r>
            <a:r>
              <a:rPr lang="en-US" sz="2000" dirty="0"/>
              <a:t>on the layer for </a:t>
            </a:r>
            <a:r>
              <a:rPr lang="en-US" sz="2000" dirty="0" smtClean="0"/>
              <a:t>a state’s area </a:t>
            </a:r>
            <a:r>
              <a:rPr lang="en-US" sz="2000" dirty="0"/>
              <a:t>hydrography </a:t>
            </a:r>
            <a:r>
              <a:rPr lang="en-US" sz="2000" dirty="0" smtClean="0"/>
              <a:t>. From </a:t>
            </a:r>
            <a:r>
              <a:rPr lang="en-US" sz="2000" dirty="0"/>
              <a:t>the attribute </a:t>
            </a:r>
            <a:r>
              <a:rPr lang="en-US" sz="2000" dirty="0" smtClean="0"/>
              <a:t>table, selected </a:t>
            </a:r>
            <a:r>
              <a:rPr lang="en-US" sz="2000" dirty="0"/>
              <a:t>those attributes belonging to the Missouri River.  </a:t>
            </a:r>
            <a:r>
              <a:rPr lang="en-US" sz="2000" dirty="0" smtClean="0"/>
              <a:t>Identified segments </a:t>
            </a:r>
            <a:r>
              <a:rPr lang="en-US" sz="2000" dirty="0"/>
              <a:t>belonging to the lakes through which the river flowed</a:t>
            </a:r>
            <a:r>
              <a:rPr lang="en-US" sz="2000" dirty="0" smtClean="0"/>
              <a:t>.  For each state, exported selected attributes into one shapefile.</a:t>
            </a:r>
            <a:endParaRPr lang="en-US" sz="2000" dirty="0"/>
          </a:p>
        </p:txBody>
      </p:sp>
      <p:sp>
        <p:nvSpPr>
          <p:cNvPr id="6" name="Title 5"/>
          <p:cNvSpPr>
            <a:spLocks noGrp="1"/>
          </p:cNvSpPr>
          <p:nvPr>
            <p:ph type="title"/>
          </p:nvPr>
        </p:nvSpPr>
        <p:spPr>
          <a:xfrm>
            <a:off x="838200" y="381000"/>
            <a:ext cx="7543800" cy="504632"/>
          </a:xfrm>
          <a:effectLst>
            <a:reflection blurRad="6350" stA="50000" endA="300" endPos="38500" dist="50800" dir="5400000" sy="-100000" algn="bl" rotWithShape="0"/>
          </a:effectLst>
        </p:spPr>
        <p:txBody>
          <a:bodyPr/>
          <a:lstStyle/>
          <a:p>
            <a:pPr marL="0" indent="0" algn="l">
              <a:buNone/>
            </a:pPr>
            <a:r>
              <a:rPr lang="en-US" sz="2400" dirty="0" smtClean="0"/>
              <a:t>To </a:t>
            </a:r>
            <a:r>
              <a:rPr lang="en-US" sz="2400" dirty="0"/>
              <a:t>get the Missouri </a:t>
            </a:r>
            <a:r>
              <a:rPr lang="en-US" sz="2400" dirty="0" smtClean="0"/>
              <a:t>River in each state (continued)</a:t>
            </a:r>
            <a:endParaRPr lang="en-US" sz="2400" dirty="0"/>
          </a:p>
        </p:txBody>
      </p:sp>
      <p:pic>
        <p:nvPicPr>
          <p:cNvPr id="7" name="Content Placeholder 6"/>
          <p:cNvPicPr>
            <a:picLocks noGrp="1"/>
          </p:cNvPicPr>
          <p:nvPr>
            <p:ph sz="quarter" idx="4"/>
          </p:nvPr>
        </p:nvPicPr>
        <p:blipFill>
          <a:blip r:embed="rId3" cstate="print"/>
          <a:stretch>
            <a:fillRect/>
          </a:stretch>
        </p:blipFill>
        <p:spPr>
          <a:xfrm>
            <a:off x="4191000" y="1524000"/>
            <a:ext cx="4572000" cy="3886200"/>
          </a:xfrm>
          <a:prstGeom prst="rect">
            <a:avLst/>
          </a:prstGeom>
        </p:spPr>
      </p:pic>
      <p:sp>
        <p:nvSpPr>
          <p:cNvPr id="5" name="Text Placeholder 1"/>
          <p:cNvSpPr>
            <a:spLocks noGrp="1"/>
          </p:cNvSpPr>
          <p:nvPr>
            <p:ph type="body" idx="1"/>
          </p:nvPr>
        </p:nvSpPr>
        <p:spPr>
          <a:xfrm>
            <a:off x="4876800" y="5486400"/>
            <a:ext cx="3346704" cy="457200"/>
          </a:xfrm>
        </p:spPr>
        <p:txBody>
          <a:bodyPr/>
          <a:lstStyle/>
          <a:p>
            <a:r>
              <a:rPr lang="en-US" sz="2000" dirty="0" smtClean="0"/>
              <a:t>Kansas</a:t>
            </a:r>
            <a:endParaRPr lang="en-US" sz="2000" dirty="0"/>
          </a:p>
        </p:txBody>
      </p:sp>
    </p:spTree>
    <p:extLst>
      <p:ext uri="{BB962C8B-B14F-4D97-AF65-F5344CB8AC3E}">
        <p14:creationId xmlns="" xmlns:p14="http://schemas.microsoft.com/office/powerpoint/2010/main" val="1854505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2378</TotalTime>
  <Words>1194</Words>
  <Application>Microsoft Office PowerPoint</Application>
  <PresentationFormat>On-screen Show (4:3)</PresentationFormat>
  <Paragraphs>156</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Slipstream</vt:lpstr>
      <vt:lpstr>MAPPING THE LEWIS AND CLARK VOYAGE OF DISCOVERY’S EXPEDITION ROUTE MAY 21, 1804 THROUGH SEPTEMBER 23, 1806 </vt:lpstr>
      <vt:lpstr>ROUTE SEGMENTS</vt:lpstr>
      <vt:lpstr>Slide 3</vt:lpstr>
      <vt:lpstr>Slide 4</vt:lpstr>
      <vt:lpstr>EXPEDITION ROUTE</vt:lpstr>
      <vt:lpstr>EXPEDITION ROUTE  (continued)</vt:lpstr>
      <vt:lpstr>Slide 7</vt:lpstr>
      <vt:lpstr>To get the Missouri River in each state:</vt:lpstr>
      <vt:lpstr>To get the Missouri River in each state (continued)</vt:lpstr>
      <vt:lpstr>Missouri River</vt:lpstr>
      <vt:lpstr>Slide 11</vt:lpstr>
      <vt:lpstr>Slide 12</vt:lpstr>
      <vt:lpstr>Slide 13</vt:lpstr>
      <vt:lpstr>Slide 14</vt:lpstr>
      <vt:lpstr>Slide 15</vt:lpstr>
      <vt:lpstr>IDENTIFING INDIVIDUAL RIVERS IN AREA HYDROGRAPHY</vt:lpstr>
      <vt:lpstr> The Marias River </vt:lpstr>
      <vt:lpstr>Slide 18</vt:lpstr>
      <vt:lpstr>Slide 19</vt:lpstr>
      <vt:lpstr>Slide 20</vt:lpstr>
      <vt:lpstr>Slide 21</vt:lpstr>
      <vt:lpstr>Waterways of the Corps of Discovery</vt:lpstr>
      <vt:lpstr>IDENTIFYING THE SITES</vt:lpstr>
      <vt:lpstr>Slide 24</vt:lpstr>
      <vt:lpstr>PORTAGE</vt:lpstr>
      <vt:lpstr>Slide 26</vt:lpstr>
      <vt:lpstr>CAMPSITES IN THE ROCKY MOUNTAINS</vt:lpstr>
      <vt:lpstr>HILLSHADE</vt:lpstr>
      <vt:lpstr>TIN</vt:lpstr>
      <vt:lpstr>CONTOUR</vt:lpstr>
      <vt:lpstr>UNITES STATES AND TERRITORIES 1804-1809 </vt:lpstr>
      <vt:lpstr>Corps of Discovery West and East</vt:lpstr>
      <vt:lpstr>RESOURCES</vt:lpstr>
    </vt:vector>
  </TitlesOfParts>
  <Company>Jefferson Community &amp; Technical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LEWIS AND CLARK</dc:title>
  <dc:creator>Smaluk-nix, Kathleen A (Jefferson)</dc:creator>
  <cp:lastModifiedBy>cbynum</cp:lastModifiedBy>
  <cp:revision>165</cp:revision>
  <cp:lastPrinted>2012-09-13T20:09:38Z</cp:lastPrinted>
  <dcterms:created xsi:type="dcterms:W3CDTF">2012-08-13T20:04:44Z</dcterms:created>
  <dcterms:modified xsi:type="dcterms:W3CDTF">2012-10-02T18:14:17Z</dcterms:modified>
</cp:coreProperties>
</file>