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279" r:id="rId2"/>
    <p:sldId id="302" r:id="rId3"/>
    <p:sldId id="282" r:id="rId4"/>
    <p:sldId id="281" r:id="rId5"/>
    <p:sldId id="298" r:id="rId6"/>
    <p:sldId id="280" r:id="rId7"/>
    <p:sldId id="299" r:id="rId8"/>
    <p:sldId id="284" r:id="rId9"/>
    <p:sldId id="300" r:id="rId10"/>
    <p:sldId id="283" r:id="rId11"/>
    <p:sldId id="285" r:id="rId12"/>
    <p:sldId id="286" r:id="rId13"/>
    <p:sldId id="287" r:id="rId14"/>
    <p:sldId id="288" r:id="rId15"/>
    <p:sldId id="290" r:id="rId16"/>
    <p:sldId id="291" r:id="rId17"/>
    <p:sldId id="292" r:id="rId18"/>
    <p:sldId id="289" r:id="rId19"/>
    <p:sldId id="257" r:id="rId20"/>
    <p:sldId id="259" r:id="rId21"/>
    <p:sldId id="258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95" r:id="rId31"/>
    <p:sldId id="296" r:id="rId32"/>
    <p:sldId id="297" r:id="rId33"/>
    <p:sldId id="271" r:id="rId34"/>
    <p:sldId id="272" r:id="rId35"/>
    <p:sldId id="301" r:id="rId36"/>
    <p:sldId id="273" r:id="rId37"/>
    <p:sldId id="274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602F7-3C15-49BB-9D20-3EC4FC24A5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F8750-4F3E-4304-9C14-DA0F353143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C089D-747B-409C-BE4F-B1BAA4F18A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49E76-89D9-4161-B214-BAC509C5D6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A8CD-C629-475C-85BE-33BCA81154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D1234-E086-4108-B641-09897D1468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EE164-DC45-487B-8825-74D100B7AF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508E2-3FA7-4511-AB62-EE7BF48C2C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668AE-2164-46CE-BF5A-7BFFFE8EE8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451-8FAC-4289-9CB4-377A6C4DB0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34D26-2C0D-4F0B-A4E6-A1979D9AF6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2EA00A7-FE64-4954-9F41-725826E604E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 anchor="ctr"/>
          <a:lstStyle/>
          <a:p>
            <a:pPr algn="ctr" eaLnBrk="1" hangingPunct="1"/>
            <a:r>
              <a:rPr lang="en-US" sz="3600" b="1" dirty="0" smtClean="0">
                <a:solidFill>
                  <a:schemeClr val="bg1"/>
                </a:solidFill>
              </a:rPr>
              <a:t>Data Extraction Using </a:t>
            </a:r>
            <a:r>
              <a:rPr lang="en-US" sz="3600" b="1" dirty="0">
                <a:solidFill>
                  <a:schemeClr val="bg1"/>
                </a:solidFill>
              </a:rPr>
              <a:t>Aerial </a:t>
            </a:r>
            <a:r>
              <a:rPr lang="en-US" sz="3600" b="1" dirty="0" smtClean="0">
                <a:solidFill>
                  <a:schemeClr val="bg1"/>
                </a:solidFill>
              </a:rPr>
              <a:t>Imagery: Not Just a Pretty Picture</a:t>
            </a:r>
          </a:p>
          <a:p>
            <a:pPr algn="ctr" eaLnBrk="1" hangingPunct="1"/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Mapping Wildlife Habitat and Identifying Evergreen Forest with </a:t>
            </a:r>
            <a:r>
              <a:rPr lang="en-US" sz="2800" b="1" dirty="0" err="1" smtClean="0">
                <a:solidFill>
                  <a:schemeClr val="bg1"/>
                </a:solidFill>
              </a:rPr>
              <a:t>ArcGIS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Spatial </a:t>
            </a:r>
            <a:r>
              <a:rPr lang="en-US" sz="2800" b="1" dirty="0" smtClean="0">
                <a:solidFill>
                  <a:schemeClr val="bg1"/>
                </a:solidFill>
              </a:rPr>
              <a:t>Analyst.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20875" y="4006850"/>
            <a:ext cx="5302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M. Keith Wethington</a:t>
            </a:r>
          </a:p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Fish &amp; Wildlife Information </a:t>
            </a:r>
            <a:r>
              <a:rPr lang="en-US" sz="1800" dirty="0" smtClean="0">
                <a:solidFill>
                  <a:schemeClr val="bg1"/>
                </a:solidFill>
              </a:rPr>
              <a:t>System</a:t>
            </a:r>
            <a:endParaRPr lang="en-US" sz="18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Kentucky Department of Fish &amp; Wildlife Resources</a:t>
            </a:r>
          </a:p>
        </p:txBody>
      </p:sp>
      <p:pic>
        <p:nvPicPr>
          <p:cNvPr id="25604" name="Picture 4" descr="deptlogo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400"/>
            <a:ext cx="1092200" cy="1371600"/>
          </a:xfrm>
          <a:prstGeom prst="rect">
            <a:avLst/>
          </a:prstGeom>
          <a:noFill/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667000" y="5227637"/>
            <a:ext cx="38100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</a:rPr>
              <a:t>Daniel Vichitbandha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</a:rPr>
              <a:t>Gary </a:t>
            </a:r>
            <a:r>
              <a:rPr lang="en-US" sz="1800" dirty="0" smtClean="0">
                <a:solidFill>
                  <a:schemeClr val="bg1"/>
                </a:solidFill>
              </a:rPr>
              <a:t>Sprandel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</a:rPr>
              <a:t>Tammi Johnson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/>
              <a:t>	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lipped_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09600" y="609600"/>
            <a:ext cx="3900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Clipped Aerial Photography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5943600" cy="3109913"/>
          </a:xfrm>
          <a:prstGeom prst="rect">
            <a:avLst/>
          </a:prstGeom>
          <a:noFill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713038"/>
            <a:ext cx="4572000" cy="41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58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27500" eaLnBrk="1" hangingPunct="1"/>
            <a:r>
              <a:rPr lang="en-US" sz="2800">
                <a:solidFill>
                  <a:schemeClr val="bg1"/>
                </a:solidFill>
              </a:rPr>
              <a:t>Image Analyst Extension for ArcGIS </a:t>
            </a:r>
          </a:p>
          <a:p>
            <a:pPr defTabSz="4127500" eaLnBrk="1" hangingPunct="1">
              <a:buFontTx/>
              <a:buChar char="•"/>
            </a:pPr>
            <a:r>
              <a:rPr lang="en-US" b="1">
                <a:solidFill>
                  <a:schemeClr val="bg1"/>
                </a:solidFill>
              </a:rPr>
              <a:t>Requires ArcInfo license and Spatial Analyst Extension</a:t>
            </a:r>
            <a:endParaRPr lang="en-US" sz="280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Establish ‘training’ sites within  imagery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0"/>
            <a:ext cx="3048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27500" eaLnBrk="1" hangingPunct="1"/>
            <a:r>
              <a:rPr lang="en-US">
                <a:solidFill>
                  <a:schemeClr val="bg1"/>
                </a:solidFill>
              </a:rPr>
              <a:t>2010 NAIP Imagery</a:t>
            </a:r>
          </a:p>
          <a:p>
            <a:pPr defTabSz="4127500" eaLnBrk="1" hangingPunct="1"/>
            <a:r>
              <a:rPr lang="en-US">
                <a:solidFill>
                  <a:schemeClr val="bg1"/>
                </a:solidFill>
              </a:rPr>
              <a:t>1 meter resolution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0" y="1438275"/>
            <a:ext cx="5486400" cy="5419725"/>
            <a:chOff x="2160" y="8736"/>
            <a:chExt cx="4560" cy="4806"/>
          </a:xfrm>
        </p:grpSpPr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0" y="8736"/>
              <a:ext cx="4560" cy="4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821" name="AutoShape 5"/>
            <p:cNvSpPr>
              <a:spLocks noChangeArrowheads="1"/>
            </p:cNvSpPr>
            <p:nvPr/>
          </p:nvSpPr>
          <p:spPr bwMode="auto">
            <a:xfrm>
              <a:off x="3696" y="12768"/>
              <a:ext cx="384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0"/>
            <a:ext cx="5915025" cy="1258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127500" eaLnBrk="1" hangingPunct="1"/>
            <a:r>
              <a:rPr lang="en-US" sz="2800">
                <a:solidFill>
                  <a:schemeClr val="bg1"/>
                </a:solidFill>
              </a:rPr>
              <a:t>Interactive Supervised Classification</a:t>
            </a:r>
          </a:p>
          <a:p>
            <a:pPr defTabSz="4127500" eaLnBrk="1" hangingPunct="1"/>
            <a:r>
              <a:rPr lang="en-US">
                <a:solidFill>
                  <a:schemeClr val="bg1"/>
                </a:solidFill>
              </a:rPr>
              <a:t>Woody value 1, Open value 0</a:t>
            </a:r>
          </a:p>
          <a:p>
            <a:pPr defTabSz="4127500" eaLnBrk="1" hangingPunct="1"/>
            <a:r>
              <a:rPr lang="en-US">
                <a:solidFill>
                  <a:schemeClr val="bg1"/>
                </a:solidFill>
              </a:rPr>
              <a:t>Discrete raster data set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 cstate="print"/>
          <a:srcRect r="42982"/>
          <a:stretch>
            <a:fillRect/>
          </a:stretch>
        </p:blipFill>
        <p:spPr bwMode="auto">
          <a:xfrm>
            <a:off x="0" y="1555750"/>
            <a:ext cx="49530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3048000" y="6019800"/>
            <a:ext cx="400050" cy="2032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 r="42857"/>
          <a:stretch>
            <a:fillRect/>
          </a:stretch>
        </p:blipFill>
        <p:spPr bwMode="auto">
          <a:xfrm>
            <a:off x="4343400" y="1600200"/>
            <a:ext cx="44624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0" y="1600200"/>
            <a:ext cx="4360863" cy="5257800"/>
            <a:chOff x="2544" y="864"/>
            <a:chExt cx="2747" cy="3312"/>
          </a:xfrm>
        </p:grpSpPr>
        <p:pic>
          <p:nvPicPr>
            <p:cNvPr id="3277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4" y="864"/>
              <a:ext cx="2747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775" name="AutoShape 7"/>
            <p:cNvSpPr>
              <a:spLocks noChangeArrowheads="1"/>
            </p:cNvSpPr>
            <p:nvPr/>
          </p:nvSpPr>
          <p:spPr bwMode="auto">
            <a:xfrm>
              <a:off x="3408" y="3648"/>
              <a:ext cx="252" cy="128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258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27500" eaLnBrk="1" hangingPunct="1"/>
            <a:r>
              <a:rPr lang="en-US" sz="2800" b="1" u="sng" dirty="0">
                <a:solidFill>
                  <a:schemeClr val="bg1"/>
                </a:solidFill>
              </a:rPr>
              <a:t>Aggregate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combines 1m pixels into 10m pixels.  Each 10m pixel is the ‘mean’ of the 100 input pixels.</a:t>
            </a:r>
            <a:r>
              <a:rPr lang="en-US" dirty="0"/>
              <a:t> </a:t>
            </a:r>
            <a:endParaRPr lang="en-US" sz="2800" dirty="0">
              <a:solidFill>
                <a:schemeClr val="bg1"/>
              </a:solidFill>
            </a:endParaRPr>
          </a:p>
          <a:p>
            <a:pPr defTabSz="4127500" eaLnBrk="1" hangingPunct="1"/>
            <a:r>
              <a:rPr lang="en-US" dirty="0">
                <a:solidFill>
                  <a:schemeClr val="bg1"/>
                </a:solidFill>
              </a:rPr>
              <a:t>Pixel values range from 0-100.  Continuous raster data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0" y="0"/>
            <a:ext cx="4572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27500" eaLnBrk="1" hangingPunct="1"/>
            <a:r>
              <a:rPr lang="en-US" sz="2800" b="1" u="sng" dirty="0">
                <a:solidFill>
                  <a:schemeClr val="bg1"/>
                </a:solidFill>
              </a:rPr>
              <a:t>Classification </a:t>
            </a:r>
          </a:p>
          <a:p>
            <a:pPr defTabSz="4127500" eaLnBrk="1" hangingPunct="1"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Used Jenks Natural Breaks with 5 classes </a:t>
            </a:r>
          </a:p>
          <a:p>
            <a:pPr defTabSz="4127500" eaLnBrk="1" hangingPunct="1"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(0 to 0.1) open habitat </a:t>
            </a:r>
          </a:p>
          <a:p>
            <a:pPr defTabSz="4127500" eaLnBrk="1" hangingPunct="1"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(.847 to 1) forested  </a:t>
            </a:r>
          </a:p>
          <a:p>
            <a:pPr defTabSz="4127500" eaLnBrk="1" hangingPunct="1"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Classes in between ecologically scrub-shrub?</a:t>
            </a:r>
          </a:p>
          <a:p>
            <a:pPr defTabSz="4127500" eaLnBrk="1" hangingPunct="1"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Species found there might be typical of a forest </a:t>
            </a:r>
          </a:p>
          <a:p>
            <a:pPr defTabSz="4127500" eaLnBrk="1" hangingPunct="1"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Not functioning as forest on the landscape.  </a:t>
            </a:r>
          </a:p>
          <a:p>
            <a:pPr defTabSz="4127500" eaLnBrk="1" hangingPunct="1"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Where to define line between forest-shrub-open </a:t>
            </a:r>
            <a:r>
              <a:rPr lang="en-US" dirty="0" err="1" smtClean="0">
                <a:solidFill>
                  <a:schemeClr val="bg1"/>
                </a:solidFill>
              </a:rPr>
              <a:t>ecotone</a:t>
            </a:r>
            <a:r>
              <a:rPr lang="en-US" dirty="0" smtClean="0">
                <a:solidFill>
                  <a:schemeClr val="bg1"/>
                </a:solidFill>
              </a:rPr>
              <a:t> (edge)?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 cstate="print"/>
          <a:srcRect r="42857"/>
          <a:stretch>
            <a:fillRect/>
          </a:stretch>
        </p:blipFill>
        <p:spPr bwMode="auto">
          <a:xfrm>
            <a:off x="4681538" y="0"/>
            <a:ext cx="44624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0meter_study_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0"/>
            <a:ext cx="8915400" cy="688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972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306513" eaLnBrk="1" hangingPunct="1"/>
            <a:r>
              <a:rPr lang="en-US" sz="2800" b="1">
                <a:solidFill>
                  <a:schemeClr val="bg1"/>
                </a:solidFill>
              </a:rPr>
              <a:t>Advantages </a:t>
            </a:r>
          </a:p>
          <a:p>
            <a:pPr defTabSz="1306513"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Currency (2010 imagery) </a:t>
            </a:r>
          </a:p>
          <a:p>
            <a:pPr defTabSz="1306513"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Precision (1 meter) </a:t>
            </a:r>
          </a:p>
          <a:p>
            <a:pPr defTabSz="1306513"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Allows raster analysis, nearest neighbor, etc</a:t>
            </a:r>
          </a:p>
          <a:p>
            <a:pPr defTabSz="1306513"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Scalable.  Aggregate function allows any pixel size</a:t>
            </a:r>
          </a:p>
          <a:p>
            <a:pPr defTabSz="1306513" eaLnBrk="1" hangingPunct="1">
              <a:buFontTx/>
              <a:buChar char="•"/>
            </a:pPr>
            <a:endParaRPr lang="en-US">
              <a:solidFill>
                <a:schemeClr val="bg1"/>
              </a:solidFill>
            </a:endParaRPr>
          </a:p>
          <a:p>
            <a:pPr defTabSz="1306513" eaLnBrk="1" hangingPunct="1"/>
            <a:r>
              <a:rPr lang="en-US" sz="2800" b="1">
                <a:solidFill>
                  <a:schemeClr val="bg1"/>
                </a:solidFill>
              </a:rPr>
              <a:t>Disadvantages</a:t>
            </a:r>
          </a:p>
          <a:p>
            <a:pPr defTabSz="1306513"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Complex procedure</a:t>
            </a:r>
          </a:p>
          <a:p>
            <a:pPr defTabSz="1306513"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Model Builder useful but can’t capture all steps (e.g., functions on toolbar)</a:t>
            </a:r>
          </a:p>
          <a:p>
            <a:pPr defTabSz="1306513"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Large files sizes</a:t>
            </a:r>
          </a:p>
          <a:p>
            <a:pPr defTabSz="1306513" eaLnBrk="1" hangingPunct="1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ArcGIS not a ‘raster friendly’ environment</a:t>
            </a:r>
          </a:p>
          <a:p>
            <a:pPr defTabSz="1306513" eaLnBrk="1" hangingPunct="1">
              <a:buFontTx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Conclusions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Augments human eye digitizing</a:t>
            </a:r>
          </a:p>
          <a:p>
            <a:pPr lvl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Still requires human inspection (we still matter!!)</a:t>
            </a:r>
          </a:p>
          <a:p>
            <a:pPr lvl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Removing roads and water is a manual process</a:t>
            </a:r>
          </a:p>
          <a:p>
            <a:pPr lvl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Software often confuses water and forest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Very sensitive to imagery quality</a:t>
            </a:r>
          </a:p>
          <a:p>
            <a:pPr lvl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Smoke from Paradise coal plant, clouds, etc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Capable of mapping woody vs. open habitat over large areas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Depending on research need can be overkill </a:t>
            </a:r>
          </a:p>
          <a:p>
            <a:pPr lvl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(1 meter resolution)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Potential for mapping cedar with leaf off imagery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22325" y="115888"/>
            <a:ext cx="3371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Peabody Ken Mine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152400" y="152400"/>
          <a:ext cx="8677835" cy="6705600"/>
        </p:xfrm>
        <a:graphic>
          <a:graphicData uri="http://schemas.openxmlformats.org/presentationml/2006/ole">
            <p:oleObj spid="_x0000_s71682" name="Acrobat Document" r:id="rId3" imgW="7543800" imgH="58293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9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22325" y="115888"/>
            <a:ext cx="381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1 meter initial classification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22325" y="115888"/>
            <a:ext cx="308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10 meter aggregation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4_Band_Tville"/>
          <p:cNvPicPr>
            <a:picLocks noChangeAspect="1" noChangeArrowheads="1"/>
          </p:cNvPicPr>
          <p:nvPr/>
        </p:nvPicPr>
        <p:blipFill>
          <a:blip r:embed="rId2" cstate="print"/>
          <a:srcRect l="24167" t="6471" r="4167" b="2922"/>
          <a:stretch>
            <a:fillRect/>
          </a:stretch>
        </p:blipFill>
        <p:spPr bwMode="auto">
          <a:xfrm>
            <a:off x="2590800" y="0"/>
            <a:ext cx="6553200" cy="6400800"/>
          </a:xfrm>
          <a:prstGeom prst="rect">
            <a:avLst/>
          </a:prstGeom>
          <a:noFill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10200"/>
            <a:ext cx="52863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0" y="914400"/>
            <a:ext cx="2490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Identifying Cedar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15075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3581400" y="2590800"/>
            <a:ext cx="3733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188" y="73025"/>
            <a:ext cx="6399212" cy="6713538"/>
          </a:xfrm>
          <a:prstGeom prst="rect">
            <a:avLst/>
          </a:prstGeom>
          <a:noFill/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381000" y="3200400"/>
            <a:ext cx="2590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609600" y="3276600"/>
            <a:ext cx="37338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riar Ridge_Red Band 4infrared"/>
          <p:cNvPicPr>
            <a:picLocks noChangeAspect="1" noChangeArrowheads="1"/>
          </p:cNvPicPr>
          <p:nvPr/>
        </p:nvPicPr>
        <p:blipFill>
          <a:blip r:embed="rId2" cstate="print"/>
          <a:srcRect l="18103" t="6693" r="4311" b="2951"/>
          <a:stretch>
            <a:fillRect/>
          </a:stretch>
        </p:blipFill>
        <p:spPr bwMode="auto">
          <a:xfrm>
            <a:off x="0" y="0"/>
            <a:ext cx="7620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riar_ridge_4_Band_Classify_inventory"/>
          <p:cNvPicPr>
            <a:picLocks noChangeAspect="1" noChangeArrowheads="1"/>
          </p:cNvPicPr>
          <p:nvPr/>
        </p:nvPicPr>
        <p:blipFill>
          <a:blip r:embed="rId3" cstate="print"/>
          <a:srcRect l="2740" t="5318" r="5479"/>
          <a:stretch>
            <a:fillRect/>
          </a:stretch>
        </p:blipFill>
        <p:spPr bwMode="auto">
          <a:xfrm>
            <a:off x="0" y="0"/>
            <a:ext cx="8610600" cy="6864350"/>
          </a:xfrm>
          <a:prstGeom prst="rect">
            <a:avLst/>
          </a:prstGeom>
          <a:noFill/>
        </p:spPr>
      </p:pic>
      <p:sp>
        <p:nvSpPr>
          <p:cNvPr id="15363" name="Line 3"/>
          <p:cNvSpPr>
            <a:spLocks noChangeShapeType="1"/>
          </p:cNvSpPr>
          <p:nvPr/>
        </p:nvSpPr>
        <p:spPr bwMode="auto">
          <a:xfrm flipH="1">
            <a:off x="7924800" y="2819400"/>
            <a:ext cx="10668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2286000" y="838200"/>
            <a:ext cx="9906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oom1_briar_ridge_4_Band_Classify_inven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9200" cy="683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71463"/>
            <a:ext cx="835342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oom2_briar_ridge_4_Band_Classify_inven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9200" cy="683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27500" eaLnBrk="1" hangingPunct="1"/>
            <a:r>
              <a:rPr lang="en-US" sz="3600" b="1" dirty="0">
                <a:solidFill>
                  <a:schemeClr val="bg1"/>
                </a:solidFill>
              </a:rPr>
              <a:t>Background/Problem</a:t>
            </a:r>
          </a:p>
          <a:p>
            <a:pPr defTabSz="4127500" eaLnBrk="1" hangingPunct="1"/>
            <a:endParaRPr lang="en-US" sz="3600" b="1" dirty="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Quail research project involving KDFWR and University of Tennessee at Peabody WMA. </a:t>
            </a:r>
            <a:endParaRPr lang="en-US" sz="2800" dirty="0" smtClean="0">
              <a:solidFill>
                <a:schemeClr val="bg1"/>
              </a:solidFill>
            </a:endParaRPr>
          </a:p>
          <a:p>
            <a:pPr defTabSz="4127500" eaLnBrk="1" hangingPunct="1"/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Request for ¼ acre resolution habitat mapping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defTabSz="4127500" eaLnBrk="1" hangingPunct="1"/>
            <a:endParaRPr lang="en-US" sz="2800" dirty="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Patch size threshold for importance to quail habitat needs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defTabSz="4127500" eaLnBrk="1" hangingPunct="1"/>
            <a:endParaRPr lang="en-US" sz="2800" dirty="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Roughly 1:2,500 scale.  </a:t>
            </a:r>
            <a:endParaRPr lang="en-US" sz="2800" dirty="0" smtClean="0">
              <a:solidFill>
                <a:schemeClr val="bg1"/>
              </a:solidFill>
            </a:endParaRPr>
          </a:p>
          <a:p>
            <a:pPr defTabSz="4127500" eaLnBrk="1" hangingPunct="1"/>
            <a:endParaRPr lang="en-US" sz="2800" dirty="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Previous </a:t>
            </a:r>
            <a:r>
              <a:rPr lang="en-US" sz="2800" dirty="0" smtClean="0">
                <a:solidFill>
                  <a:schemeClr val="bg1"/>
                </a:solidFill>
              </a:rPr>
              <a:t>hand digitized maps </a:t>
            </a:r>
            <a:r>
              <a:rPr lang="en-US" sz="2800" dirty="0">
                <a:solidFill>
                  <a:schemeClr val="bg1"/>
                </a:solidFill>
              </a:rPr>
              <a:t>at 1:8000 not sufficient.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822325" y="188913"/>
            <a:ext cx="243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</a:rPr>
              <a:t>Potion of Kleber WMA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822325" y="188913"/>
            <a:ext cx="494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</a:rPr>
              <a:t>Cedar areas identified for harvest by contractor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822325" y="188913"/>
            <a:ext cx="429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</a:rPr>
              <a:t>Cedar areas identified by image analysis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9313"/>
            <a:ext cx="9144000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261938"/>
            <a:ext cx="6715125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822325" y="115888"/>
            <a:ext cx="5680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Cedar areas identified by image analysis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 l="39999"/>
          <a:stretch>
            <a:fillRect/>
          </a:stretch>
        </p:blipFill>
        <p:spPr bwMode="auto">
          <a:xfrm>
            <a:off x="457200" y="863600"/>
            <a:ext cx="65532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Conclusions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Near infrared leaf-on imagery can help identify cedar stands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Very sensitive to image quality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Can not (yet) distinguish commercial Vs non-commercial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Could be useful for targeting traditional inventory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Image Analyst technique is probably overkill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Visual inspection and hand digitizing good enough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tate"/>
          <p:cNvPicPr>
            <a:picLocks noChangeAspect="1" noChangeArrowheads="1"/>
          </p:cNvPicPr>
          <p:nvPr/>
        </p:nvPicPr>
        <p:blipFill>
          <a:blip r:embed="rId2" cstate="print"/>
          <a:srcRect t="19247" b="18324"/>
          <a:stretch>
            <a:fillRect/>
          </a:stretch>
        </p:blipFill>
        <p:spPr bwMode="auto">
          <a:xfrm>
            <a:off x="0" y="228600"/>
            <a:ext cx="4114800" cy="2082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699" name="Picture 3" descr="studyArea"/>
          <p:cNvPicPr>
            <a:picLocks noChangeAspect="1" noChangeArrowheads="1"/>
          </p:cNvPicPr>
          <p:nvPr/>
        </p:nvPicPr>
        <p:blipFill>
          <a:blip r:embed="rId3" cstate="print"/>
          <a:srcRect t="23529"/>
          <a:stretch>
            <a:fillRect/>
          </a:stretch>
        </p:blipFill>
        <p:spPr bwMode="auto">
          <a:xfrm>
            <a:off x="1600200" y="2400300"/>
            <a:ext cx="7543800" cy="445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52400" y="457200"/>
            <a:ext cx="89916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27500" eaLnBrk="1" hangingPunct="1"/>
            <a:r>
              <a:rPr lang="en-US" sz="3200" b="1">
                <a:solidFill>
                  <a:schemeClr val="bg1"/>
                </a:solidFill>
              </a:rPr>
              <a:t>Challenges:</a:t>
            </a:r>
          </a:p>
          <a:p>
            <a:pPr defTabSz="4127500" eaLnBrk="1" hangingPunct="1"/>
            <a:endParaRPr lang="en-US" sz="3200" b="1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 Short time frame  (1 month)  </a:t>
            </a: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 Staff on other projects</a:t>
            </a: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Staff ability to photo interpret habitat types accurately</a:t>
            </a: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 Large area (9,000 Acres)</a:t>
            </a: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Reclaimed surface mine, normal vegetation rules don’t apply</a:t>
            </a: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Difficult to differentiate ‘trees’ from ‘shrubs’</a:t>
            </a: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Topography altered, no elevation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eab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42863"/>
            <a:ext cx="8820150" cy="6815137"/>
          </a:xfrm>
          <a:prstGeom prst="rect">
            <a:avLst/>
          </a:prstGeom>
          <a:noFill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96000" y="457200"/>
            <a:ext cx="2551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Digitized at 1:8,000</a:t>
            </a:r>
            <a:r>
              <a:rPr lang="en-US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0"/>
            <a:ext cx="9144000" cy="528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27500" eaLnBrk="1" hangingPunct="1"/>
            <a:r>
              <a:rPr lang="en-US" sz="3200" b="1">
                <a:solidFill>
                  <a:schemeClr val="bg1"/>
                </a:solidFill>
              </a:rPr>
              <a:t>Approach:</a:t>
            </a: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Utilize existing high quality recent photography (2010 NAIP)</a:t>
            </a:r>
          </a:p>
          <a:p>
            <a:pPr defTabSz="4127500" eaLnBrk="1" hangingPunct="1">
              <a:buFontTx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Use Image Analyst to allow software identification of Woody Vs Open habitat.</a:t>
            </a:r>
          </a:p>
          <a:p>
            <a:pPr defTabSz="4127500" eaLnBrk="1" hangingPunct="1"/>
            <a:endParaRPr lang="en-US" sz="280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Create continuous raster dataset</a:t>
            </a:r>
          </a:p>
          <a:p>
            <a:pPr lvl="1"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not discrete polygons of scrub-shrub/forest/and open lands</a:t>
            </a:r>
          </a:p>
          <a:p>
            <a:pPr defTabSz="4127500" eaLnBrk="1" hangingPunct="1">
              <a:buFontTx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Generate raster dataset of woody and open pixels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479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27500" eaLnBrk="1" hangingPunct="1"/>
            <a:r>
              <a:rPr lang="en-US" sz="3200" b="1">
                <a:solidFill>
                  <a:schemeClr val="bg1"/>
                </a:solidFill>
              </a:rPr>
              <a:t>Methods: </a:t>
            </a: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Used Model Builder and Image Analyst</a:t>
            </a:r>
          </a:p>
          <a:p>
            <a:pPr defTabSz="4127500" eaLnBrk="1" hangingPunct="1">
              <a:buFontTx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 Identified and removed known features such as water, roads, developed areas. </a:t>
            </a:r>
          </a:p>
          <a:p>
            <a:pPr defTabSz="4127500" eaLnBrk="1" hangingPunct="1"/>
            <a:r>
              <a:rPr lang="en-US" sz="2800">
                <a:solidFill>
                  <a:schemeClr val="bg1"/>
                </a:solidFill>
              </a:rPr>
              <a:t> </a:t>
            </a: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Established ‘training sites’ for woody and open habitat</a:t>
            </a:r>
          </a:p>
          <a:p>
            <a:pPr defTabSz="4127500" eaLnBrk="1" hangingPunct="1">
              <a:buFontTx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defTabSz="4127500"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Multiple iterations that refined training sites </a:t>
            </a:r>
          </a:p>
          <a:p>
            <a:pPr defTabSz="4127500" eaLnBrk="1" hangingPunct="1">
              <a:buFontTx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defTabSz="4127500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Used ‘Aggregate’ function to generate continuous data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86868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5715000" y="304800"/>
            <a:ext cx="2665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Model Builder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2621</TotalTime>
  <Words>539</Words>
  <Application>Microsoft Office PowerPoint</Application>
  <PresentationFormat>On-screen Show (4:3)</PresentationFormat>
  <Paragraphs>106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Default Design</vt:lpstr>
      <vt:lpstr>Adobe 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COT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COT</dc:creator>
  <cp:lastModifiedBy>Wethington, Keith  (FW)</cp:lastModifiedBy>
  <cp:revision>67</cp:revision>
  <dcterms:created xsi:type="dcterms:W3CDTF">2011-10-07T18:27:11Z</dcterms:created>
  <dcterms:modified xsi:type="dcterms:W3CDTF">2012-09-25T21:17:24Z</dcterms:modified>
</cp:coreProperties>
</file>